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70" r:id="rId14"/>
    <p:sldId id="269" r:id="rId15"/>
    <p:sldId id="267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AF2A4-5E67-4353-95CE-FEF5CBCD9347}" type="datetimeFigureOut">
              <a:rPr lang="pl-PL" smtClean="0"/>
              <a:pPr/>
              <a:t>2016-06-15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ED41-FD14-4C8C-9D7D-46F339715E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AF2A4-5E67-4353-95CE-FEF5CBCD9347}" type="datetimeFigureOut">
              <a:rPr lang="pl-PL" smtClean="0"/>
              <a:pPr/>
              <a:t>2016-06-15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ED41-FD14-4C8C-9D7D-46F339715E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AF2A4-5E67-4353-95CE-FEF5CBCD9347}" type="datetimeFigureOut">
              <a:rPr lang="pl-PL" smtClean="0"/>
              <a:pPr/>
              <a:t>2016-06-15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ED41-FD14-4C8C-9D7D-46F339715E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AF2A4-5E67-4353-95CE-FEF5CBCD9347}" type="datetimeFigureOut">
              <a:rPr lang="pl-PL" smtClean="0"/>
              <a:pPr/>
              <a:t>2016-06-15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ED41-FD14-4C8C-9D7D-46F339715E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AF2A4-5E67-4353-95CE-FEF5CBCD9347}" type="datetimeFigureOut">
              <a:rPr lang="pl-PL" smtClean="0"/>
              <a:pPr/>
              <a:t>2016-06-15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ED41-FD14-4C8C-9D7D-46F339715E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AF2A4-5E67-4353-95CE-FEF5CBCD9347}" type="datetimeFigureOut">
              <a:rPr lang="pl-PL" smtClean="0"/>
              <a:pPr/>
              <a:t>2016-06-15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ED41-FD14-4C8C-9D7D-46F339715E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AF2A4-5E67-4353-95CE-FEF5CBCD9347}" type="datetimeFigureOut">
              <a:rPr lang="pl-PL" smtClean="0"/>
              <a:pPr/>
              <a:t>2016-06-15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ED41-FD14-4C8C-9D7D-46F339715E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AF2A4-5E67-4353-95CE-FEF5CBCD9347}" type="datetimeFigureOut">
              <a:rPr lang="pl-PL" smtClean="0"/>
              <a:pPr/>
              <a:t>2016-06-15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ED41-FD14-4C8C-9D7D-46F339715E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AF2A4-5E67-4353-95CE-FEF5CBCD9347}" type="datetimeFigureOut">
              <a:rPr lang="pl-PL" smtClean="0"/>
              <a:pPr/>
              <a:t>2016-06-15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ED41-FD14-4C8C-9D7D-46F339715E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AF2A4-5E67-4353-95CE-FEF5CBCD9347}" type="datetimeFigureOut">
              <a:rPr lang="pl-PL" smtClean="0"/>
              <a:pPr/>
              <a:t>2016-06-15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ED41-FD14-4C8C-9D7D-46F339715E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AF2A4-5E67-4353-95CE-FEF5CBCD9347}" type="datetimeFigureOut">
              <a:rPr lang="pl-PL" smtClean="0"/>
              <a:pPr/>
              <a:t>2016-06-15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ED41-FD14-4C8C-9D7D-46F339715E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AF2A4-5E67-4353-95CE-FEF5CBCD9347}" type="datetimeFigureOut">
              <a:rPr lang="pl-PL" smtClean="0"/>
              <a:pPr/>
              <a:t>2016-06-15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CED41-FD14-4C8C-9D7D-46F339715E5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8800" dirty="0" smtClean="0">
                <a:latin typeface="Aharoni" pitchFamily="2" charset="-79"/>
                <a:cs typeface="Aharoni" pitchFamily="2" charset="-79"/>
              </a:rPr>
              <a:t>Czarnobyl</a:t>
            </a:r>
            <a:endParaRPr lang="pl-PL" sz="8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 descr="C:\Users\pcc\Desktop\czarnoby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7858180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/>
          </a:bodyPr>
          <a:lstStyle/>
          <a:p>
            <a:pPr algn="l"/>
            <a:r>
              <a:rPr lang="pl-PL" sz="7200" dirty="0" smtClean="0"/>
              <a:t>Według najnowszych badań okazuje się, że promieniowanie będzie trwało około 300.000 lat.</a:t>
            </a:r>
            <a:endParaRPr lang="pl-PL" sz="72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Czy Polacy chcą by w Polsce wybudowano elektrownię jądrową?</a:t>
            </a:r>
            <a:endParaRPr lang="pl-PL" dirty="0"/>
          </a:p>
        </p:txBody>
      </p:sp>
      <p:pic>
        <p:nvPicPr>
          <p:cNvPr id="9218" name="Picture 2" descr="C:\Users\pcc\Desktop\13558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857364"/>
            <a:ext cx="5715040" cy="457203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43608" y="188641"/>
            <a:ext cx="7920880" cy="1728191"/>
          </a:xfrm>
        </p:spPr>
        <p:txBody>
          <a:bodyPr>
            <a:normAutofit/>
          </a:bodyPr>
          <a:lstStyle/>
          <a:p>
            <a:r>
              <a:rPr lang="pl-PL" dirty="0">
                <a:latin typeface="Andalus" panose="02020603050405020304" pitchFamily="18" charset="-78"/>
                <a:cs typeface="Andalus" panose="02020603050405020304" pitchFamily="18" charset="-78"/>
              </a:rPr>
              <a:t>REAKTOR W </a:t>
            </a:r>
            <a:r>
              <a:rPr lang="pl-PL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POLSCE </a:t>
            </a:r>
            <a:r>
              <a:rPr lang="pl-PL" dirty="0">
                <a:latin typeface="Andalus" panose="02020603050405020304" pitchFamily="18" charset="-78"/>
                <a:cs typeface="Andalus" panose="02020603050405020304" pitchFamily="18" charset="-78"/>
              </a:rPr>
              <a:t>ORAZ DZIAŁANIA: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504" y="1700808"/>
            <a:ext cx="9036496" cy="5040560"/>
          </a:xfrm>
        </p:spPr>
        <p:txBody>
          <a:bodyPr>
            <a:normAutofit fontScale="77500" lnSpcReduction="20000"/>
          </a:bodyPr>
          <a:lstStyle/>
          <a:p>
            <a:r>
              <a:rPr lang="pl-PL" dirty="0">
                <a:solidFill>
                  <a:schemeClr val="tx1"/>
                </a:solidFill>
              </a:rPr>
              <a:t>Reaktor Ewa, którego nazwa pochodzi od słów Eksperymentalny, Wodny, Atomowy, został uruchomiony w 1958 roku pod Warszawą - w Instytucie Badań Jądrowych w Otwocku-Świerku. Był to pierwszy, doświadczalny reaktor w Polsce. Dzięki niemu - czym szczyci się IBN - rozwinęła się fizyka reaktorowa, inżynieria reaktorowa i elektronika jądrowa. </a:t>
            </a:r>
            <a:r>
              <a:rPr lang="pl-PL" dirty="0" smtClean="0">
                <a:solidFill>
                  <a:schemeClr val="tx1"/>
                </a:solidFill>
              </a:rPr>
              <a:t>Instytut</a:t>
            </a:r>
            <a:r>
              <a:rPr lang="pl-PL" dirty="0">
                <a:solidFill>
                  <a:schemeClr val="tx1"/>
                </a:solidFill>
              </a:rPr>
              <a:t> stał się znaczącym na arenie międzynarodowej miejscem rozwoju badań neutronowych, zastosowań technik jądrowych, wytwarzaniu izotopów i związków znaczonych izotopami radioaktywnymi, fizyki i techniki reaktorowej. Był jednym z najdłużej eksploatowanych reaktorów badawczych na świecie. 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16 lat po uruchomieniu Ewy, w grudniu 1974 roku, powołano do życia Marię, od imienia słynnej polskiej noblistki Marii Skłodowskiej-Curie. Od 1995 roku - momentu, w którym oficjalnie zakończyła się działalności Ewy - Maria stała się jedynym działającym reaktorem jądrowym w </a:t>
            </a:r>
            <a:r>
              <a:rPr lang="pl-PL" dirty="0" smtClean="0">
                <a:solidFill>
                  <a:schemeClr val="tx1"/>
                </a:solidFill>
              </a:rPr>
              <a:t>Polsce.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53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 fontScale="90000"/>
          </a:bodyPr>
          <a:lstStyle/>
          <a:p>
            <a:r>
              <a:rPr lang="pl-PL" sz="2700" b="1" dirty="0"/>
              <a:t>R</a:t>
            </a:r>
            <a:r>
              <a:rPr lang="pl-PL" sz="2700" b="1" dirty="0" smtClean="0"/>
              <a:t>eaktory </a:t>
            </a:r>
            <a:r>
              <a:rPr lang="pl-PL" sz="2700" b="1" dirty="0"/>
              <a:t>zbiornikowe</a:t>
            </a:r>
            <a:r>
              <a:rPr lang="pl-PL" sz="2700" dirty="0"/>
              <a:t>, w których rdzeń jest zamknięty w stalowym, grubościennym zbiorniku: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1800" b="1" dirty="0" smtClean="0"/>
              <a:t>Reaktor </a:t>
            </a:r>
            <a:r>
              <a:rPr lang="pl-PL" sz="1800" b="1" dirty="0"/>
              <a:t>wodno-ciśnieniowy PWR </a:t>
            </a:r>
            <a:r>
              <a:rPr lang="pl-PL" sz="1800" dirty="0" smtClean="0"/>
              <a:t>– </a:t>
            </a:r>
            <a:r>
              <a:rPr lang="pl-PL" sz="1800" dirty="0"/>
              <a:t>w tym reaktorze moderatorem (czyli substancją służącą do spowalniania neutronów) jest zwykła woda pod ciśnieniem 15 MPa. Woda stanowi również chłodziwo. Te reaktory są bezpieczne i najbardziej rozpowszechnione. Ok. 65% energii wytwarzanej w elektrowniach jądrowych, powstaje w reaktorach typu PWR.</a:t>
            </a:r>
            <a:br>
              <a:rPr lang="pl-PL" sz="1800" dirty="0"/>
            </a:br>
            <a:r>
              <a:rPr lang="pl-PL" sz="1800" b="1" dirty="0"/>
              <a:t>Reaktory </a:t>
            </a:r>
            <a:r>
              <a:rPr lang="pl-PL" sz="1800" b="1" dirty="0" smtClean="0"/>
              <a:t>WWER</a:t>
            </a:r>
            <a:r>
              <a:rPr lang="pl-PL" sz="1800" dirty="0" smtClean="0"/>
              <a:t>- </a:t>
            </a:r>
            <a:r>
              <a:rPr lang="pl-PL" sz="1800" dirty="0"/>
              <a:t>wodno-wodny reaktor energetyczny), to reaktory, które były produkowane w Związku Radzieckim, a ich budowa nie różni się w sposób znaczący od reaktorów PWR.</a:t>
            </a:r>
            <a:br>
              <a:rPr lang="pl-PL" sz="1800" dirty="0"/>
            </a:br>
            <a:r>
              <a:rPr lang="pl-PL" sz="1800" b="1" dirty="0"/>
              <a:t>Reaktor wodny wrzący BWR </a:t>
            </a:r>
            <a:r>
              <a:rPr lang="pl-PL" sz="1800" dirty="0" smtClean="0"/>
              <a:t>– </a:t>
            </a:r>
            <a:r>
              <a:rPr lang="pl-PL" sz="1800" dirty="0"/>
              <a:t>reaktor, którego moderatorem i chłodziwem, podobnie jak w przypadku reaktora PWR jest woda, w odróżnieniu jednak od niego – krąży ona w jednym obiegu.</a:t>
            </a:r>
            <a:r>
              <a:rPr lang="pl-PL" sz="1600" dirty="0"/>
              <a:t/>
            </a:r>
            <a:br>
              <a:rPr lang="pl-PL" sz="1600" dirty="0"/>
            </a:br>
            <a:r>
              <a:rPr lang="pl-PL" sz="2000" dirty="0"/>
              <a:t> </a:t>
            </a:r>
            <a:br>
              <a:rPr lang="pl-PL" sz="2000" dirty="0"/>
            </a:br>
            <a:r>
              <a:rPr lang="pl-PL" sz="2000" dirty="0"/>
              <a:t>  </a:t>
            </a:r>
            <a:r>
              <a:rPr lang="pl-PL" sz="2700" b="1" dirty="0"/>
              <a:t>R</a:t>
            </a:r>
            <a:r>
              <a:rPr lang="pl-PL" sz="2700" b="1" dirty="0" smtClean="0"/>
              <a:t>eaktory </a:t>
            </a:r>
            <a:r>
              <a:rPr lang="pl-PL" sz="2700" b="1" dirty="0"/>
              <a:t>kanałowe</a:t>
            </a:r>
            <a:r>
              <a:rPr lang="pl-PL" sz="2700" dirty="0"/>
              <a:t>, zbudowane z ciśnieniowych kanałów o niewielkiej średnicy: 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/>
              <a:t/>
            </a:r>
            <a:br>
              <a:rPr lang="pl-PL" sz="1600" dirty="0"/>
            </a:br>
            <a:r>
              <a:rPr lang="pl-PL" sz="1800" b="1" dirty="0"/>
              <a:t>Reaktory CANDU</a:t>
            </a:r>
            <a:r>
              <a:rPr lang="pl-PL" sz="1800" dirty="0"/>
              <a:t> (</a:t>
            </a:r>
            <a:r>
              <a:rPr lang="pl-PL" sz="1800" i="1" dirty="0"/>
              <a:t>Canadian Deuterium Uranium</a:t>
            </a:r>
            <a:r>
              <a:rPr lang="pl-PL" sz="1800" dirty="0"/>
              <a:t>) – kanadyjskie reaktory, w których moderatorem i chłodziwem jest ciężka woda. Dzięki temu, że ciężka woda bardzo efektywnie spowalnia neutrony, a przy tym, pochłania ich mniej niż zwykła woda, możliwe jest wykorzystanie jako paliwa niewzbogaconego uranu.</a:t>
            </a:r>
            <a:br>
              <a:rPr lang="pl-PL" sz="1800" dirty="0"/>
            </a:br>
            <a:r>
              <a:rPr lang="pl-PL" sz="1800" b="1" dirty="0"/>
              <a:t>Reaktory RBMK</a:t>
            </a:r>
            <a:r>
              <a:rPr lang="pl-PL" sz="1800" dirty="0"/>
              <a:t> </a:t>
            </a:r>
            <a:r>
              <a:rPr lang="pl-PL" sz="1800" dirty="0" smtClean="0"/>
              <a:t>(Reaktor </a:t>
            </a:r>
            <a:r>
              <a:rPr lang="pl-PL" sz="1800" dirty="0"/>
              <a:t>Kanałowy Wielkiej Mocy) – reaktor, w którym moderatorem jest grafit. W reaktorach tego typu możliwe jest wykorzystanie naturalnego, niewzbogaconego uranu, dzięki czemu reaktory te są bardzo ekonomiczne. Jednocześnie jednak niestabilne, co stało się przyczyną katastrofy w Czarnobylu. Obecnie reaktory RBMK działają w Rosji i na Litwie, tu niedługo ma być wyłączony.</a:t>
            </a:r>
            <a:r>
              <a:rPr lang="pl-PL" sz="2000" dirty="0"/>
              <a:t/>
            </a:r>
            <a:br>
              <a:rPr lang="pl-PL" sz="2000" dirty="0"/>
            </a:br>
            <a:endParaRPr lang="pl-PL" sz="2000" dirty="0"/>
          </a:p>
        </p:txBody>
      </p:sp>
    </p:spTree>
    <p:extLst>
      <p:ext uri="{BB962C8B-B14F-4D97-AF65-F5344CB8AC3E}">
        <p14:creationId xmlns="" xmlns:p14="http://schemas.microsoft.com/office/powerpoint/2010/main" val="383907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 fontScale="90000"/>
          </a:bodyPr>
          <a:lstStyle/>
          <a:p>
            <a:r>
              <a:rPr lang="pl-PL" sz="3600" dirty="0" smtClean="0"/>
              <a:t>BUDOWA I DZIAŁANIA ELEKTROWNI: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Wbrew </a:t>
            </a:r>
            <a:r>
              <a:rPr lang="pl-PL" sz="2400" dirty="0"/>
              <a:t>pozorom, działanie elektrowni atomowej nie jest bardziej skomplikowane od działania elektrowni opalanej węglem. Główna różnica pomiędzy tymi dwoma typami elektrowni polega na sposobie wytworzenia ciepła. W elektrowni węglowej ciepło powstaje w wyniku spalenia węgla, natomiast w elektrowni jądrowej – ciepło to produkt rozszczepienia jąder uranu zachodzącego w reaktorze</a:t>
            </a:r>
            <a:r>
              <a:rPr lang="pl-PL" sz="2400" dirty="0" smtClean="0"/>
              <a:t>. </a:t>
            </a:r>
            <a:br>
              <a:rPr lang="pl-PL" sz="2400" dirty="0" smtClean="0"/>
            </a:br>
            <a:endParaRPr lang="pl-PL" sz="2400" dirty="0"/>
          </a:p>
        </p:txBody>
      </p:sp>
      <p:pic>
        <p:nvPicPr>
          <p:cNvPr id="3074" name="Picture 2" descr="C:\Users\oem\Desktop\PressurizedWaterReactor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871" y="3140968"/>
            <a:ext cx="5953125" cy="35086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3205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643073"/>
          </a:xfrm>
        </p:spPr>
        <p:txBody>
          <a:bodyPr>
            <a:normAutofit fontScale="90000"/>
          </a:bodyPr>
          <a:lstStyle/>
          <a:p>
            <a:r>
              <a:rPr lang="pl-PL" sz="6000" b="1" dirty="0" smtClean="0"/>
              <a:t>Dziękujemy za uwagę ☺</a:t>
            </a:r>
            <a:endParaRPr lang="pl-PL" sz="60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43438" y="4357694"/>
            <a:ext cx="3929090" cy="2000264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solidFill>
                  <a:schemeClr val="tx1"/>
                </a:solidFill>
              </a:rPr>
              <a:t>Prezentację wykonały: </a:t>
            </a:r>
            <a:r>
              <a:rPr lang="pl-PL" sz="3600" b="1" dirty="0" smtClean="0">
                <a:solidFill>
                  <a:schemeClr val="tx1"/>
                </a:solidFill>
              </a:rPr>
              <a:t>Magda </a:t>
            </a:r>
            <a:r>
              <a:rPr lang="pl-PL" sz="3600" b="1" smtClean="0">
                <a:solidFill>
                  <a:schemeClr val="tx1"/>
                </a:solidFill>
              </a:rPr>
              <a:t>i Patrycja</a:t>
            </a:r>
            <a:endParaRPr lang="pl-PL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smtClean="0"/>
              <a:t>Co? Jak? Gdzie? Kiedy?</a:t>
            </a:r>
            <a:endParaRPr lang="pl-PL" sz="3200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pl-PL" b="1" dirty="0" smtClean="0"/>
          </a:p>
          <a:p>
            <a:r>
              <a:rPr lang="pl-PL" b="1" dirty="0"/>
              <a:t> </a:t>
            </a:r>
            <a:r>
              <a:rPr lang="pl-PL" b="1" dirty="0" smtClean="0"/>
              <a:t>    </a:t>
            </a:r>
            <a:r>
              <a:rPr lang="pl-PL" sz="3400" b="1" dirty="0"/>
              <a:t>Katastrofa elektrowni jądrowej w </a:t>
            </a:r>
            <a:r>
              <a:rPr lang="pl-PL" sz="3400" b="1" dirty="0" smtClean="0"/>
              <a:t>Czarnobylu </a:t>
            </a:r>
            <a:r>
              <a:rPr lang="pl-PL" dirty="0"/>
              <a:t> –</a:t>
            </a:r>
            <a:r>
              <a:rPr lang="pl-PL" sz="3500" dirty="0"/>
              <a:t> </a:t>
            </a:r>
            <a:r>
              <a:rPr lang="pl-PL" sz="3500" dirty="0" smtClean="0"/>
              <a:t>wypadek  jądrowy</a:t>
            </a:r>
            <a:r>
              <a:rPr lang="pl-PL" sz="3500" dirty="0"/>
              <a:t> </a:t>
            </a:r>
            <a:r>
              <a:rPr lang="pl-PL" sz="3500" dirty="0" smtClean="0"/>
              <a:t>mający miejsce </a:t>
            </a:r>
            <a:r>
              <a:rPr lang="pl-PL" sz="3500" dirty="0"/>
              <a:t>26 kwietnia 1986 w </a:t>
            </a:r>
            <a:r>
              <a:rPr lang="pl-PL" sz="3500" dirty="0" smtClean="0"/>
              <a:t>reaktorze jądrowym bloku energetycznego nr </a:t>
            </a:r>
            <a:r>
              <a:rPr lang="pl-PL" sz="3500" dirty="0"/>
              <a:t>4 </a:t>
            </a:r>
            <a:r>
              <a:rPr lang="pl-PL" sz="3500" dirty="0" smtClean="0"/>
              <a:t>elektrowni jądrowej</a:t>
            </a:r>
            <a:r>
              <a:rPr lang="pl-PL" sz="3500" dirty="0"/>
              <a:t> w </a:t>
            </a:r>
            <a:r>
              <a:rPr lang="pl-PL" sz="3500" dirty="0" smtClean="0"/>
              <a:t>Czarnobylu. </a:t>
            </a:r>
            <a:r>
              <a:rPr lang="pl-PL" sz="3500" dirty="0"/>
              <a:t>W wyniku przegrzania reaktora doszło do wybuchu wodoru, pożaru oraz rozprzestrzenienia się substancji </a:t>
            </a:r>
            <a:r>
              <a:rPr lang="pl-PL" sz="3500" dirty="0" smtClean="0"/>
              <a:t>promieniotwórczych.</a:t>
            </a:r>
            <a:endParaRPr lang="pl-PL" sz="3500" dirty="0"/>
          </a:p>
        </p:txBody>
      </p:sp>
      <p:pic>
        <p:nvPicPr>
          <p:cNvPr id="2050" name="Picture 2" descr="C:\Users\pcc\Desktop\radioactive-decay1-dreamstime-xs-15395874_480x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642917"/>
            <a:ext cx="5214974" cy="550072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Arial Black" pitchFamily="34" charset="0"/>
                <a:cs typeface="Aharoni" pitchFamily="2" charset="-79"/>
              </a:rPr>
              <a:t>Prypeć – Miasto </a:t>
            </a:r>
            <a:r>
              <a:rPr lang="pl-PL" dirty="0">
                <a:latin typeface="Arial Black" pitchFamily="34" charset="0"/>
                <a:cs typeface="Aharoni" pitchFamily="2" charset="-79"/>
              </a:rPr>
              <a:t>W</a:t>
            </a:r>
            <a:r>
              <a:rPr lang="pl-PL" dirty="0" smtClean="0">
                <a:latin typeface="Arial Black" pitchFamily="34" charset="0"/>
                <a:cs typeface="Aharoni" pitchFamily="2" charset="-79"/>
              </a:rPr>
              <a:t>idmo</a:t>
            </a:r>
            <a:endParaRPr lang="pl-PL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sz="2400" dirty="0" smtClean="0"/>
              <a:t>         Miasto </a:t>
            </a:r>
            <a:r>
              <a:rPr lang="pl-PL" sz="2400" dirty="0"/>
              <a:t>zostało założone 4 lutego 1970 r. jako osiedle dla pracowników elektrowni jądrowej w Czarnobylu, w odległości około czterech kilometrów od samej elektrowni. 27 kwietnia 1986 r., dzień po katastrofie w </a:t>
            </a:r>
            <a:r>
              <a:rPr lang="pl-PL" sz="2400" dirty="0" smtClean="0"/>
              <a:t>Czarnobylu, zapadła </a:t>
            </a:r>
            <a:r>
              <a:rPr lang="pl-PL" sz="2400" dirty="0"/>
              <a:t>decyzja </a:t>
            </a:r>
            <a:r>
              <a:rPr lang="pl-PL" sz="2400" dirty="0" smtClean="0"/>
              <a:t>ewakuacji</a:t>
            </a:r>
            <a:r>
              <a:rPr lang="pl-PL" sz="2400" dirty="0"/>
              <a:t> miasta. Około 50 tysięcy mieszkańców do wieczora musiało opuścić swoje </a:t>
            </a:r>
            <a:r>
              <a:rPr lang="pl-PL" sz="2400" dirty="0" smtClean="0"/>
              <a:t>domy. </a:t>
            </a:r>
            <a:endParaRPr lang="pl-PL" sz="24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pl-PL" dirty="0" smtClean="0"/>
              <a:t>  </a:t>
            </a:r>
            <a:r>
              <a:rPr lang="pl-PL" sz="3500" dirty="0" smtClean="0"/>
              <a:t>Dlaczego Miasto </a:t>
            </a:r>
            <a:r>
              <a:rPr lang="pl-PL" sz="3500" dirty="0"/>
              <a:t>W</a:t>
            </a:r>
            <a:r>
              <a:rPr lang="pl-PL" sz="3500" dirty="0" smtClean="0"/>
              <a:t>idmo?</a:t>
            </a:r>
          </a:p>
          <a:p>
            <a:pPr>
              <a:buNone/>
            </a:pPr>
            <a:r>
              <a:rPr lang="pl-PL" sz="2600" dirty="0" smtClean="0"/>
              <a:t>   Służby ochrony komentują:</a:t>
            </a:r>
          </a:p>
          <a:p>
            <a:pPr>
              <a:buNone/>
            </a:pPr>
            <a:r>
              <a:rPr lang="pl-PL" sz="2600" dirty="0" smtClean="0"/>
              <a:t>    „To miasto jest nawiedzone! Sam widok  tego chorego miejsca przyprawia o dreszcze!”</a:t>
            </a:r>
          </a:p>
          <a:p>
            <a:pPr>
              <a:buNone/>
            </a:pPr>
            <a:endParaRPr lang="pl-PL" sz="2600" dirty="0"/>
          </a:p>
          <a:p>
            <a:pPr>
              <a:buNone/>
            </a:pPr>
            <a:r>
              <a:rPr lang="pl-PL" sz="2600" dirty="0" smtClean="0"/>
              <a:t>    „Wszędzie opuszczone domy, szkoły, zabawki i to przerażające wesołe miasteczko! ”</a:t>
            </a:r>
            <a:endParaRPr lang="pl-PL" sz="26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pcc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09994">
            <a:off x="4244351" y="273015"/>
            <a:ext cx="4743655" cy="3424588"/>
          </a:xfrm>
          <a:prstGeom prst="rect">
            <a:avLst/>
          </a:prstGeom>
          <a:noFill/>
        </p:spPr>
      </p:pic>
      <p:pic>
        <p:nvPicPr>
          <p:cNvPr id="3076" name="Picture 4" descr="C:\Users\pcc\Desktop\e58d6195428275f58c0f198e5d4cd87bcaf68ccc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06881">
            <a:off x="827034" y="239328"/>
            <a:ext cx="2953385" cy="2579994"/>
          </a:xfrm>
          <a:prstGeom prst="rect">
            <a:avLst/>
          </a:prstGeom>
          <a:noFill/>
        </p:spPr>
      </p:pic>
      <p:pic>
        <p:nvPicPr>
          <p:cNvPr id="3075" name="Picture 3" descr="C:\Users\pcc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0744" y="4019860"/>
            <a:ext cx="4462474" cy="2714644"/>
          </a:xfrm>
          <a:prstGeom prst="rect">
            <a:avLst/>
          </a:prstGeom>
          <a:noFill/>
        </p:spPr>
      </p:pic>
      <p:pic>
        <p:nvPicPr>
          <p:cNvPr id="3074" name="Picture 2" descr="C:\Users\pcc\Desktop\imgr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24521">
            <a:off x="326221" y="2225623"/>
            <a:ext cx="4389044" cy="3588473"/>
          </a:xfrm>
          <a:prstGeom prst="rect">
            <a:avLst/>
          </a:prstGeom>
          <a:noFill/>
        </p:spPr>
      </p:pic>
      <p:pic>
        <p:nvPicPr>
          <p:cNvPr id="3078" name="Picture 6" descr="C:\Users\pcc\Desktop\ima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69584">
            <a:off x="5925866" y="3606170"/>
            <a:ext cx="3006862" cy="225224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b="1" dirty="0" smtClean="0">
                <a:latin typeface="Arial Black" pitchFamily="34" charset="0"/>
              </a:rPr>
              <a:t>Prypeć</a:t>
            </a:r>
            <a:endParaRPr lang="pl-PL" sz="6600" b="1" dirty="0">
              <a:latin typeface="Arial Black" pitchFamily="34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000" dirty="0" smtClean="0"/>
              <a:t>Przed</a:t>
            </a:r>
            <a:endParaRPr lang="pl-PL" sz="40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000" dirty="0" smtClean="0"/>
              <a:t>Po</a:t>
            </a:r>
            <a:endParaRPr lang="pl-PL" sz="4000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C:\Users\pcc\Desktop\d6c3a45ed6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3116"/>
            <a:ext cx="3857652" cy="4143403"/>
          </a:xfrm>
          <a:prstGeom prst="rect">
            <a:avLst/>
          </a:prstGeom>
          <a:noFill/>
        </p:spPr>
      </p:pic>
      <p:pic>
        <p:nvPicPr>
          <p:cNvPr id="4099" name="Picture 3" descr="C:\Users\pcc\Desktop\6_panora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214554"/>
            <a:ext cx="4071966" cy="4084646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722313" y="571480"/>
            <a:ext cx="7772400" cy="5197495"/>
          </a:xfrm>
        </p:spPr>
        <p:txBody>
          <a:bodyPr/>
          <a:lstStyle/>
          <a:p>
            <a:pPr algn="just"/>
            <a:r>
              <a:rPr lang="pl-PL" dirty="0" smtClean="0"/>
              <a:t>Pierwszy wybuch miał miejsce 26 kwietnia 1986 o godzinie 1:23:04, natomiast  drugi zaraz po nim.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</a:t>
            </a:r>
            <a:r>
              <a:rPr lang="pl-PL" sz="2400" dirty="0" smtClean="0"/>
              <a:t>   </a:t>
            </a:r>
            <a:endParaRPr lang="pl-PL" dirty="0"/>
          </a:p>
        </p:txBody>
      </p:sp>
      <p:pic>
        <p:nvPicPr>
          <p:cNvPr id="1026" name="Picture 2" descr="C:\Users\oem\Desktop\japoni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64904"/>
            <a:ext cx="6096000" cy="4067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2800" dirty="0" smtClean="0">
                <a:latin typeface="Aharoni" pitchFamily="2" charset="-79"/>
                <a:cs typeface="Aharoni" pitchFamily="2" charset="-79"/>
              </a:rPr>
              <a:t>Skutki wybuchu elektrowni</a:t>
            </a:r>
            <a:r>
              <a:rPr lang="pl-PL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pl-PL" dirty="0" smtClean="0">
                <a:latin typeface="Aharoni" pitchFamily="2" charset="-79"/>
                <a:cs typeface="Aharoni" pitchFamily="2" charset="-79"/>
              </a:rPr>
            </a:br>
            <a:endParaRPr lang="pl-PL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pl-PL" sz="2000" dirty="0" smtClean="0"/>
              <a:t> 134 </a:t>
            </a:r>
            <a:r>
              <a:rPr lang="pl-PL" sz="2000" dirty="0"/>
              <a:t>pracowników elektrowni jądrowej i członków ekip ratowniczych było narażonych na działanie bardzo wysokich dawek promieniowania </a:t>
            </a:r>
            <a:r>
              <a:rPr lang="pl-PL" sz="2000" dirty="0" smtClean="0"/>
              <a:t>jonizującego,</a:t>
            </a:r>
          </a:p>
          <a:p>
            <a:pPr>
              <a:buFont typeface="Wingdings" pitchFamily="2" charset="2"/>
              <a:buChar char="§"/>
            </a:pPr>
            <a:r>
              <a:rPr lang="pl-PL" sz="2000" dirty="0"/>
              <a:t>Zachorowało około 30 tys. ludzi spośród 400 tys</a:t>
            </a:r>
            <a:r>
              <a:rPr lang="pl-PL" sz="20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pl-PL" sz="2000" dirty="0"/>
              <a:t>Ludność cywilna musiała opuszczać swoje włości z rejonu najbardziej skażonego chmurą radioaktywną (do 30 km od miejsca katastrofy</a:t>
            </a:r>
            <a:r>
              <a:rPr lang="pl-PL" sz="2000" dirty="0" smtClean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pl-PL" sz="2000" dirty="0"/>
              <a:t>Pod względem radioaktywności strefa Czarnobyla jest dziś jednym z najbardziej niebezpiecznych miejsc na </a:t>
            </a:r>
            <a:r>
              <a:rPr lang="pl-PL" sz="2000" dirty="0" smtClean="0"/>
              <a:t>świecie</a:t>
            </a:r>
          </a:p>
          <a:p>
            <a:pPr>
              <a:buFont typeface="Wingdings" pitchFamily="2" charset="2"/>
              <a:buChar char="§"/>
            </a:pPr>
            <a:r>
              <a:rPr lang="pl-PL" sz="2000" dirty="0"/>
              <a:t>Szczątki zrujnowanego reaktora kryją dziesiątki tysięcy ton paliwa </a:t>
            </a:r>
            <a:r>
              <a:rPr lang="pl-PL" sz="2000" dirty="0" smtClean="0"/>
              <a:t>jądrowego</a:t>
            </a:r>
          </a:p>
          <a:p>
            <a:pPr>
              <a:buFont typeface="Wingdings" pitchFamily="2" charset="2"/>
              <a:buChar char="§"/>
            </a:pPr>
            <a:r>
              <a:rPr lang="pl-PL" sz="2000" dirty="0" smtClean="0"/>
              <a:t>Rak </a:t>
            </a:r>
            <a:r>
              <a:rPr lang="pl-PL" sz="2000" dirty="0"/>
              <a:t>równowagi emocjonalnej, lęki, depresje i zaburzenia snu związane ze stresem z powodu awarii i związanej z nią akcji przesiedleń.</a:t>
            </a:r>
            <a:endParaRPr lang="pl-PL" sz="2000" dirty="0" smtClean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pl-PL" sz="3200" dirty="0"/>
          </a:p>
        </p:txBody>
      </p:sp>
      <p:pic>
        <p:nvPicPr>
          <p:cNvPr id="6146" name="Picture 2" descr="C:\Users\pcc\Desktop\ec680906288a25fc42b62dacbc8072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3186106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8" name="Symbol zastępczy obrazu 7"/>
          <p:cNvSpPr>
            <a:spLocks noGrp="1"/>
          </p:cNvSpPr>
          <p:nvPr>
            <p:ph type="pic" idx="1"/>
          </p:nvPr>
        </p:nvSpPr>
        <p:spPr>
          <a:xfrm>
            <a:off x="1714480" y="571480"/>
            <a:ext cx="5486400" cy="4114800"/>
          </a:xfrm>
        </p:spPr>
      </p:sp>
      <p:sp>
        <p:nvSpPr>
          <p:cNvPr id="9" name="Symbol zastępczy tekstu 8"/>
          <p:cNvSpPr>
            <a:spLocks noGrp="1"/>
          </p:cNvSpPr>
          <p:nvPr>
            <p:ph type="body" sz="half" idx="2"/>
          </p:nvPr>
        </p:nvSpPr>
        <p:spPr>
          <a:xfrm>
            <a:off x="1792288" y="4857760"/>
            <a:ext cx="5486400" cy="1428760"/>
          </a:xfrm>
        </p:spPr>
        <p:txBody>
          <a:bodyPr>
            <a:noAutofit/>
          </a:bodyPr>
          <a:lstStyle/>
          <a:p>
            <a:pPr algn="just"/>
            <a:r>
              <a:rPr lang="pl-PL" sz="2000" dirty="0" smtClean="0"/>
              <a:t>Na podstawie katastrofy nakręcono horror „</a:t>
            </a:r>
            <a:r>
              <a:rPr lang="pl-PL" sz="2000" b="1" dirty="0" smtClean="0"/>
              <a:t>Reaktor strachu”, </a:t>
            </a:r>
            <a:r>
              <a:rPr lang="pl-PL" sz="2000" dirty="0"/>
              <a:t>s</a:t>
            </a:r>
            <a:r>
              <a:rPr lang="pl-PL" sz="2000" dirty="0" smtClean="0"/>
              <a:t>ześcioro </a:t>
            </a:r>
            <a:r>
              <a:rPr lang="pl-PL" sz="2000" dirty="0"/>
              <a:t>młodych ludzi, szukających ekstremalnych wrażeń, wynajmuje przewodnika. Ten, mimo surowych zakazów, zabiera ich do owianego tajemnicą miasta-widmo.</a:t>
            </a:r>
          </a:p>
        </p:txBody>
      </p:sp>
      <p:pic>
        <p:nvPicPr>
          <p:cNvPr id="7170" name="Picture 2" descr="C:\Users\pcc\Desktop\img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85728"/>
            <a:ext cx="3857652" cy="4214841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l-PL" b="1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>
          <a:xfrm>
            <a:off x="0" y="928670"/>
            <a:ext cx="3635896" cy="528641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l-PL" dirty="0" smtClean="0"/>
              <a:t>        Istnieje </a:t>
            </a:r>
            <a:r>
              <a:rPr lang="pl-PL" dirty="0"/>
              <a:t>skala oceny tego typu wydarzeń: jest to skala INES, czyli międzynarodowa skala zdarzeń jądrowych i radiologicznych. Obejmuje ona wartości od 0 do 7. Katastrofa w Czarnobylu otrzymała siódemkę – najwyższą notę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60648"/>
            <a:ext cx="5112567" cy="5688632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292</Words>
  <Application>Microsoft Office PowerPoint</Application>
  <PresentationFormat>Pokaz na ekranie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Czarnobyl</vt:lpstr>
      <vt:lpstr>Co? Jak? Gdzie? Kiedy?</vt:lpstr>
      <vt:lpstr>Prypeć – Miasto Widmo</vt:lpstr>
      <vt:lpstr>Slajd 4</vt:lpstr>
      <vt:lpstr>Prypeć</vt:lpstr>
      <vt:lpstr>Pierwszy wybuch miał miejsce 26 kwietnia 1986 o godzinie 1:23:04, natomiast  drugi zaraz po nim.</vt:lpstr>
      <vt:lpstr>Skutki wybuchu elektrowni </vt:lpstr>
      <vt:lpstr>Slajd 8</vt:lpstr>
      <vt:lpstr>Slajd 9</vt:lpstr>
      <vt:lpstr>Według najnowszych badań okazuje się, że promieniowanie będzie trwało około 300.000 lat.</vt:lpstr>
      <vt:lpstr>Czy Polacy chcą by w Polsce wybudowano elektrownię jądrową?</vt:lpstr>
      <vt:lpstr>REAKTOR W POLSCE ORAZ DZIAŁANIA:</vt:lpstr>
      <vt:lpstr>Reaktory zbiornikowe, w których rdzeń jest zamknięty w stalowym, grubościennym zbiorniku: Reaktor wodno-ciśnieniowy PWR – w tym reaktorze moderatorem (czyli substancją służącą do spowalniania neutronów) jest zwykła woda pod ciśnieniem 15 MPa. Woda stanowi również chłodziwo. Te reaktory są bezpieczne i najbardziej rozpowszechnione. Ok. 65% energii wytwarzanej w elektrowniach jądrowych, powstaje w reaktorach typu PWR. Reaktory WWER- wodno-wodny reaktor energetyczny), to reaktory, które były produkowane w Związku Radzieckim, a ich budowa nie różni się w sposób znaczący od reaktorów PWR. Reaktor wodny wrzący BWR – reaktor, którego moderatorem i chłodziwem, podobnie jak w przypadku reaktora PWR jest woda, w odróżnieniu jednak od niego – krąży ona w jednym obiegu.     Reaktory kanałowe, zbudowane z ciśnieniowych kanałów o niewielkiej średnicy:   Reaktory CANDU (Canadian Deuterium Uranium) – kanadyjskie reaktory, w których moderatorem i chłodziwem jest ciężka woda. Dzięki temu, że ciężka woda bardzo efektywnie spowalnia neutrony, a przy tym, pochłania ich mniej niż zwykła woda, możliwe jest wykorzystanie jako paliwa niewzbogaconego uranu. Reaktory RBMK (Reaktor Kanałowy Wielkiej Mocy) – reaktor, w którym moderatorem jest grafit. W reaktorach tego typu możliwe jest wykorzystanie naturalnego, niewzbogaconego uranu, dzięki czemu reaktory te są bardzo ekonomiczne. Jednocześnie jednak niestabilne, co stało się przyczyną katastrofy w Czarnobylu. Obecnie reaktory RBMK działają w Rosji i na Litwie, tu niedługo ma być wyłączony. </vt:lpstr>
      <vt:lpstr>BUDOWA I DZIAŁANIA ELEKTROWNI:  Wbrew pozorom, działanie elektrowni atomowej nie jest bardziej skomplikowane od działania elektrowni opalanej węglem. Główna różnica pomiędzy tymi dwoma typami elektrowni polega na sposobie wytworzenia ciepła. W elektrowni węglowej ciepło powstaje w wyniku spalenia węgla, natomiast w elektrowni jądrowej – ciepło to produkt rozszczepienia jąder uranu zachodzącego w reaktorze.  </vt:lpstr>
      <vt:lpstr>Dziękujemy za uwagę 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Czarnobyl</dc:title>
  <dc:creator>pcc</dc:creator>
  <cp:lastModifiedBy>zs strzyzew</cp:lastModifiedBy>
  <cp:revision>18</cp:revision>
  <dcterms:created xsi:type="dcterms:W3CDTF">2016-05-24T12:00:23Z</dcterms:created>
  <dcterms:modified xsi:type="dcterms:W3CDTF">2016-06-15T09:04:40Z</dcterms:modified>
</cp:coreProperties>
</file>