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6" r:id="rId8"/>
    <p:sldId id="267" r:id="rId9"/>
    <p:sldId id="268" r:id="rId10"/>
    <p:sldId id="269" r:id="rId11"/>
    <p:sldId id="270" r:id="rId12"/>
    <p:sldId id="262" r:id="rId13"/>
    <p:sldId id="263" r:id="rId14"/>
    <p:sldId id="265" r:id="rId15"/>
    <p:sldId id="271"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ekcja domyślna" id="{56E5238F-9F81-4BAA-B6DE-483B4C0484BC}">
          <p14:sldIdLst>
            <p14:sldId id="256"/>
            <p14:sldId id="257"/>
            <p14:sldId id="258"/>
            <p14:sldId id="259"/>
            <p14:sldId id="260"/>
            <p14:sldId id="261"/>
            <p14:sldId id="262"/>
            <p14:sldId id="263"/>
            <p14:sldId id="264"/>
            <p14:sldId id="26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779" autoAdjust="0"/>
    <p:restoredTop sz="94689" autoAdjust="0"/>
  </p:normalViewPr>
  <p:slideViewPr>
    <p:cSldViewPr>
      <p:cViewPr varScale="1">
        <p:scale>
          <a:sx n="73" d="100"/>
          <a:sy n="73" d="100"/>
        </p:scale>
        <p:origin x="-132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stokąt zaokrąglony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ytuł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pl-PL" smtClean="0"/>
              <a:t>Kliknij, aby edytować styl</a:t>
            </a:r>
            <a:endParaRPr kumimoji="0" lang="en-US"/>
          </a:p>
        </p:txBody>
      </p:sp>
      <p:sp>
        <p:nvSpPr>
          <p:cNvPr id="20" name="Podtytuł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9" name="Symbol zastępczy daty 18"/>
          <p:cNvSpPr>
            <a:spLocks noGrp="1"/>
          </p:cNvSpPr>
          <p:nvPr>
            <p:ph type="dt" sz="half" idx="10"/>
          </p:nvPr>
        </p:nvSpPr>
        <p:spPr/>
        <p:txBody>
          <a:bodyPr/>
          <a:lstStyle>
            <a:extLst/>
          </a:lstStyle>
          <a:p>
            <a:fld id="{03C3C326-C707-4212-83CA-EC064F3CADDA}" type="datetimeFigureOut">
              <a:rPr lang="pl-PL" smtClean="0"/>
              <a:pPr/>
              <a:t>2018-06-10</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11" name="Symbol zastępczy numeru slajdu 10"/>
          <p:cNvSpPr>
            <a:spLocks noGrp="1"/>
          </p:cNvSpPr>
          <p:nvPr>
            <p:ph type="sldNum" sz="quarter" idx="12"/>
          </p:nvPr>
        </p:nvSpPr>
        <p:spPr/>
        <p:txBody>
          <a:bodyPr/>
          <a:lstStyle>
            <a:extLst/>
          </a:lstStyle>
          <a:p>
            <a:fld id="{05E324E6-5AFE-4BE2-86A2-17F29B0B9500}"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02920" y="530352"/>
            <a:ext cx="8183880" cy="4187952"/>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03C3C326-C707-4212-83CA-EC064F3CADDA}" type="datetimeFigureOut">
              <a:rPr lang="pl-PL" smtClean="0"/>
              <a:pPr/>
              <a:t>2018-06-10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5E324E6-5AFE-4BE2-86A2-17F29B0B950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533404"/>
            <a:ext cx="1981200" cy="5257799"/>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33400" y="533402"/>
            <a:ext cx="5943600" cy="525780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03C3C326-C707-4212-83CA-EC064F3CADDA}" type="datetimeFigureOut">
              <a:rPr lang="pl-PL" smtClean="0"/>
              <a:pPr/>
              <a:t>2018-06-10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5E324E6-5AFE-4BE2-86A2-17F29B0B950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a:xfrm>
            <a:off x="502920" y="530352"/>
            <a:ext cx="8183880" cy="4187952"/>
          </a:xfrm>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03C3C326-C707-4212-83CA-EC064F3CADDA}" type="datetimeFigureOut">
              <a:rPr lang="pl-PL" smtClean="0"/>
              <a:pPr/>
              <a:t>2018-06-10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5E324E6-5AFE-4BE2-86A2-17F29B0B9500}"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Prostokąt zaokrąglony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aokrąglony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03C3C326-C707-4212-83CA-EC064F3CADDA}" type="datetimeFigureOut">
              <a:rPr lang="pl-PL" smtClean="0"/>
              <a:pPr/>
              <a:t>2018-06-10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5E324E6-5AFE-4BE2-86A2-17F29B0B9500}"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03C3C326-C707-4212-83CA-EC064F3CADDA}" type="datetimeFigureOut">
              <a:rPr lang="pl-PL" smtClean="0"/>
              <a:pPr/>
              <a:t>2018-06-10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05E324E6-5AFE-4BE2-86A2-17F29B0B9500}"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nchor="b"/>
          <a:lstStyle>
            <a:lvl1pPr>
              <a:defRPr b="1"/>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03C3C326-C707-4212-83CA-EC064F3CADDA}" type="datetimeFigureOut">
              <a:rPr lang="pl-PL" smtClean="0"/>
              <a:pPr/>
              <a:t>2018-06-10</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05E324E6-5AFE-4BE2-86A2-17F29B0B9500}"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03C3C326-C707-4212-83CA-EC064F3CADDA}" type="datetimeFigureOut">
              <a:rPr lang="pl-PL" smtClean="0"/>
              <a:pPr/>
              <a:t>2018-06-10</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05E324E6-5AFE-4BE2-86A2-17F29B0B9500}"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03C3C326-C707-4212-83CA-EC064F3CADDA}" type="datetimeFigureOut">
              <a:rPr lang="pl-PL" smtClean="0"/>
              <a:pPr/>
              <a:t>2018-06-10</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05E324E6-5AFE-4BE2-86A2-17F29B0B950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03C3C326-C707-4212-83CA-EC064F3CADDA}" type="datetimeFigureOut">
              <a:rPr lang="pl-PL" smtClean="0"/>
              <a:pPr/>
              <a:t>2018-06-10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05E324E6-5AFE-4BE2-86A2-17F29B0B9500}"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 zaokrąglonym rogie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03C3C326-C707-4212-83CA-EC064F3CADDA}" type="datetimeFigureOut">
              <a:rPr lang="pl-PL" smtClean="0"/>
              <a:pPr/>
              <a:t>2018-06-10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05E324E6-5AFE-4BE2-86A2-17F29B0B9500}" type="slidenum">
              <a:rPr lang="pl-PL" smtClean="0"/>
              <a:pPr/>
              <a:t>‹#›</a:t>
            </a:fld>
            <a:endParaRPr lang="pl-PL"/>
          </a:p>
        </p:txBody>
      </p:sp>
      <p:sp>
        <p:nvSpPr>
          <p:cNvPr id="3" name="Symbol zastępczy obrazu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pl-PL" smtClean="0"/>
              <a:t>Kliknij ikonę, aby dodać obraz</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rostokąt zaokrąglony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ymbol zastępczy tytułu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pl-PL" smtClean="0"/>
              <a:t>Kliknij, aby edytować styl</a:t>
            </a:r>
            <a:endParaRPr kumimoji="0" lang="en-US"/>
          </a:p>
        </p:txBody>
      </p:sp>
      <p:sp>
        <p:nvSpPr>
          <p:cNvPr id="4" name="Symbol zastępczy tekstu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5" name="Symbol zastępczy daty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3C3C326-C707-4212-83CA-EC064F3CADDA}" type="datetimeFigureOut">
              <a:rPr lang="pl-PL" smtClean="0"/>
              <a:pPr/>
              <a:t>2018-06-10</a:t>
            </a:fld>
            <a:endParaRPr lang="pl-PL"/>
          </a:p>
        </p:txBody>
      </p:sp>
      <p:sp>
        <p:nvSpPr>
          <p:cNvPr id="18" name="Symbol zastępczy stopki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pl-PL"/>
          </a:p>
        </p:txBody>
      </p:sp>
      <p:sp>
        <p:nvSpPr>
          <p:cNvPr id="5" name="Symbol zastępczy numeru slajd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5E324E6-5AFE-4BE2-86A2-17F29B0B9500}"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Znalezione obrazy dla zapytania kino"/>
          <p:cNvPicPr>
            <a:picLocks noChangeAspect="1" noChangeArrowheads="1"/>
          </p:cNvPicPr>
          <p:nvPr/>
        </p:nvPicPr>
        <p:blipFill>
          <a:blip r:embed="rId2" cstate="print"/>
          <a:srcRect/>
          <a:stretch>
            <a:fillRect/>
          </a:stretch>
        </p:blipFill>
        <p:spPr bwMode="auto">
          <a:xfrm rot="1358391">
            <a:off x="4816353" y="2409481"/>
            <a:ext cx="4091543" cy="2045772"/>
          </a:xfrm>
          <a:prstGeom prst="rect">
            <a:avLst/>
          </a:prstGeom>
          <a:noFill/>
        </p:spPr>
      </p:pic>
      <p:pic>
        <p:nvPicPr>
          <p:cNvPr id="7170" name="Picture 2" descr="Znalezione obrazy dla zapytania teatr"/>
          <p:cNvPicPr>
            <a:picLocks noChangeAspect="1" noChangeArrowheads="1"/>
          </p:cNvPicPr>
          <p:nvPr/>
        </p:nvPicPr>
        <p:blipFill>
          <a:blip r:embed="rId3" cstate="print"/>
          <a:srcRect/>
          <a:stretch>
            <a:fillRect/>
          </a:stretch>
        </p:blipFill>
        <p:spPr bwMode="auto">
          <a:xfrm rot="20750510">
            <a:off x="335061" y="1595937"/>
            <a:ext cx="4258678" cy="3268536"/>
          </a:xfrm>
          <a:prstGeom prst="rect">
            <a:avLst/>
          </a:prstGeom>
          <a:noFill/>
        </p:spPr>
      </p:pic>
      <p:sp>
        <p:nvSpPr>
          <p:cNvPr id="2" name="Tytuł 1"/>
          <p:cNvSpPr>
            <a:spLocks noGrp="1"/>
          </p:cNvSpPr>
          <p:nvPr>
            <p:ph type="ctrTitle"/>
          </p:nvPr>
        </p:nvSpPr>
        <p:spPr>
          <a:xfrm>
            <a:off x="1547664" y="1412777"/>
            <a:ext cx="7128792" cy="1296143"/>
          </a:xfrm>
        </p:spPr>
        <p:txBody>
          <a:bodyPr>
            <a:normAutofit fontScale="90000"/>
          </a:bodyPr>
          <a:lstStyle/>
          <a:p>
            <a:r>
              <a:rPr lang="pl-PL" dirty="0">
                <a:latin typeface="Aharoni" pitchFamily="2" charset="-79"/>
                <a:cs typeface="Aharoni" pitchFamily="2" charset="-79"/>
              </a:rPr>
              <a:t>O teatrze i filmie</a:t>
            </a:r>
            <a:br>
              <a:rPr lang="pl-PL" dirty="0">
                <a:latin typeface="Aharoni" pitchFamily="2" charset="-79"/>
                <a:cs typeface="Aharoni" pitchFamily="2" charset="-79"/>
              </a:rPr>
            </a:br>
            <a:endParaRPr lang="pl-PL" dirty="0">
              <a:latin typeface="Aharoni" pitchFamily="2" charset="-79"/>
              <a:cs typeface="Aharoni" pitchFamily="2" charset="-79"/>
            </a:endParaRPr>
          </a:p>
        </p:txBody>
      </p:sp>
      <p:sp>
        <p:nvSpPr>
          <p:cNvPr id="3" name="Podtytuł 2"/>
          <p:cNvSpPr>
            <a:spLocks noGrp="1"/>
          </p:cNvSpPr>
          <p:nvPr>
            <p:ph type="subTitle" idx="1"/>
          </p:nvPr>
        </p:nvSpPr>
        <p:spPr>
          <a:xfrm>
            <a:off x="1763688" y="5085184"/>
            <a:ext cx="6008712" cy="1440160"/>
          </a:xfrm>
          <a:solidFill>
            <a:schemeClr val="bg1"/>
          </a:solidFill>
        </p:spPr>
        <p:txBody>
          <a:bodyPr>
            <a:normAutofit/>
          </a:bodyPr>
          <a:lstStyle/>
          <a:p>
            <a:r>
              <a:rPr lang="pl-PL" dirty="0">
                <a:solidFill>
                  <a:schemeClr val="tx1"/>
                </a:solidFill>
              </a:rPr>
              <a:t>Projekt edukacyjny </a:t>
            </a:r>
            <a:br>
              <a:rPr lang="pl-PL" dirty="0">
                <a:solidFill>
                  <a:schemeClr val="tx1"/>
                </a:solidFill>
              </a:rPr>
            </a:br>
            <a:r>
              <a:rPr lang="pl-PL" dirty="0">
                <a:solidFill>
                  <a:schemeClr val="tx1"/>
                </a:solidFill>
              </a:rPr>
              <a:t>z języka polskiego</a:t>
            </a:r>
            <a:r>
              <a:rPr lang="pl-PL" dirty="0"/>
              <a:t/>
            </a:r>
            <a:br>
              <a:rPr lang="pl-PL" dirty="0"/>
            </a:br>
            <a:endParaRPr lang="pl-PL" dirty="0"/>
          </a:p>
        </p:txBody>
      </p:sp>
      <p:sp>
        <p:nvSpPr>
          <p:cNvPr id="7176" name="AutoShape 8" descr="Znalezione obrazy dla zapytania aktor filmowy ilustrac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500042"/>
            <a:ext cx="8183880" cy="1051560"/>
          </a:xfrm>
        </p:spPr>
        <p:txBody>
          <a:bodyPr/>
          <a:lstStyle/>
          <a:p>
            <a:r>
              <a:rPr lang="pl-PL" dirty="0" smtClean="0"/>
              <a:t>Roma Gąsiorowska</a:t>
            </a:r>
            <a:endParaRPr lang="pl-PL" dirty="0"/>
          </a:p>
        </p:txBody>
      </p:sp>
      <p:sp>
        <p:nvSpPr>
          <p:cNvPr id="3" name="Symbol zastępczy zawartości 2"/>
          <p:cNvSpPr>
            <a:spLocks noGrp="1"/>
          </p:cNvSpPr>
          <p:nvPr>
            <p:ph idx="1"/>
          </p:nvPr>
        </p:nvSpPr>
        <p:spPr>
          <a:xfrm>
            <a:off x="500034" y="1428736"/>
            <a:ext cx="8183880" cy="4187952"/>
          </a:xfrm>
        </p:spPr>
        <p:txBody>
          <a:bodyPr>
            <a:normAutofit fontScale="92500" lnSpcReduction="10000"/>
          </a:bodyPr>
          <a:lstStyle/>
          <a:p>
            <a:pPr>
              <a:buNone/>
            </a:pPr>
            <a:r>
              <a:rPr lang="pl-PL" sz="1800" dirty="0" smtClean="0"/>
              <a:t>      Już od młodości interesowała się aktorstwem. W liceum była założycielką i aktorką teatru amatorskiego. Do szkoły teatralnej dostała się dopiero za drugim podejściem. W 2005 ukończyła Wydział Aktorski krakowskiej Państwowej Wyższej Szkoły Teatralnej. Za rolę  w dyplomowym przedstawieniu otrzymała nagrodę dla młodego aktora na XLV Kaliskich Spotkaniach Teatralnych. Będąc jeszcze na studiach dostała propozycję współpracy z warszawskim teatrem Rozmaitości. Początkowo były to tylko warsztaty aktorskie, jednak z biegiem czasu zaowocowały stałym etatem. Mimo stałej pracy na deskach teatru aktorka zagrała w kilku filmach. Będąc dopiero na drugim roku zadebiutowała rolą w filmie Jerzego Stuhra, "Pogoda na jutro". Później zagrała jeszcze w kilku filmach. Szerszej publiczności znana jest z roli policjantki Moniki Grochowskiej z serialu „Pitbull”.    </a:t>
            </a:r>
          </a:p>
          <a:p>
            <a:pPr algn="r">
              <a:buNone/>
            </a:pPr>
            <a:endParaRPr lang="pl-PL" sz="1800" dirty="0" smtClean="0"/>
          </a:p>
          <a:p>
            <a:pPr algn="r">
              <a:buNone/>
            </a:pPr>
            <a:endParaRPr lang="pl-PL" sz="1800" dirty="0" smtClean="0"/>
          </a:p>
          <a:p>
            <a:pPr algn="r">
              <a:buNone/>
            </a:pPr>
            <a:r>
              <a:rPr lang="pl-PL" sz="1800" dirty="0" smtClean="0"/>
              <a:t>Opracowała: Julia Domańska</a:t>
            </a:r>
          </a:p>
          <a:p>
            <a:endParaRPr lang="pl-PL" dirty="0"/>
          </a:p>
        </p:txBody>
      </p:sp>
      <p:pic>
        <p:nvPicPr>
          <p:cNvPr id="4" name="Obraz 3" descr="Znalezione obrazy dla zapytania roma gąsiorowska "/>
          <p:cNvPicPr/>
          <p:nvPr/>
        </p:nvPicPr>
        <p:blipFill>
          <a:blip r:embed="rId2" cstate="print"/>
          <a:srcRect/>
          <a:stretch>
            <a:fillRect/>
          </a:stretch>
        </p:blipFill>
        <p:spPr bwMode="auto">
          <a:xfrm>
            <a:off x="1071538" y="4572008"/>
            <a:ext cx="2817136" cy="18633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500042"/>
            <a:ext cx="8183880" cy="1051560"/>
          </a:xfrm>
        </p:spPr>
        <p:txBody>
          <a:bodyPr/>
          <a:lstStyle/>
          <a:p>
            <a:r>
              <a:rPr lang="pl-PL" dirty="0" smtClean="0"/>
              <a:t>Anna Dereszowska</a:t>
            </a:r>
            <a:endParaRPr lang="pl-PL" dirty="0"/>
          </a:p>
        </p:txBody>
      </p:sp>
      <p:sp>
        <p:nvSpPr>
          <p:cNvPr id="3" name="Symbol zastępczy zawartości 2"/>
          <p:cNvSpPr>
            <a:spLocks noGrp="1"/>
          </p:cNvSpPr>
          <p:nvPr>
            <p:ph idx="1"/>
          </p:nvPr>
        </p:nvSpPr>
        <p:spPr>
          <a:xfrm>
            <a:off x="571472" y="1571612"/>
            <a:ext cx="8183880" cy="4187952"/>
          </a:xfrm>
        </p:spPr>
        <p:txBody>
          <a:bodyPr>
            <a:normAutofit fontScale="92500" lnSpcReduction="20000"/>
          </a:bodyPr>
          <a:lstStyle/>
          <a:p>
            <a:pPr>
              <a:buNone/>
            </a:pPr>
            <a:r>
              <a:rPr lang="pl-PL" sz="2000" dirty="0" smtClean="0"/>
              <a:t>    Jest polską aktorką teatralno-musicalową oraz filmową. Ukończyła Prywatne Studium Muzyczne w Mikołowie pod patronatem ISME w klasie fortepianu, natomiast w roku 2003 Akademię Teatralną w Warszawie. Jej debiut teatralny to rola Marii Antonownej w "Rewizorze" Mikołaja Gogola w reż. Andrzeja Domalika na scenie Teatru Dramatycznego w Warszawie. Dużą popularność przyniosła jej rola policjantki Kaliny w serialu "Złotopolscy". Można ją zobaczyć w Teatrze Dramatycznym w Warszawie, współpracuje także z warszawskimi teatrami Studio Buffo i Teatr Syrena.</a:t>
            </a:r>
          </a:p>
          <a:p>
            <a:pPr algn="r">
              <a:buNone/>
            </a:pPr>
            <a:endParaRPr lang="pl-PL" sz="2000" dirty="0" smtClean="0"/>
          </a:p>
          <a:p>
            <a:pPr algn="r">
              <a:buNone/>
            </a:pPr>
            <a:endParaRPr lang="pl-PL" sz="2000" dirty="0" smtClean="0"/>
          </a:p>
          <a:p>
            <a:pPr algn="r">
              <a:buNone/>
            </a:pPr>
            <a:endParaRPr lang="pl-PL" sz="2000" dirty="0" smtClean="0"/>
          </a:p>
          <a:p>
            <a:pPr algn="r">
              <a:buNone/>
            </a:pPr>
            <a:r>
              <a:rPr lang="pl-PL" sz="2000" dirty="0" smtClean="0"/>
              <a:t>Opracowała:</a:t>
            </a:r>
          </a:p>
          <a:p>
            <a:pPr algn="r">
              <a:buNone/>
            </a:pPr>
            <a:r>
              <a:rPr lang="pl-PL" sz="2000" dirty="0" smtClean="0"/>
              <a:t>Magdalena Wereszczyńska</a:t>
            </a:r>
          </a:p>
          <a:p>
            <a:pPr>
              <a:buNone/>
            </a:pPr>
            <a:endParaRPr lang="pl-PL" sz="2000" dirty="0"/>
          </a:p>
        </p:txBody>
      </p:sp>
      <p:pic>
        <p:nvPicPr>
          <p:cNvPr id="4" name="Obraz 3" descr="Podobny obraz"/>
          <p:cNvPicPr/>
          <p:nvPr/>
        </p:nvPicPr>
        <p:blipFill>
          <a:blip r:embed="rId2" cstate="print"/>
          <a:srcRect/>
          <a:stretch>
            <a:fillRect/>
          </a:stretch>
        </p:blipFill>
        <p:spPr bwMode="auto">
          <a:xfrm>
            <a:off x="642910" y="4071942"/>
            <a:ext cx="3286148"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0648"/>
            <a:ext cx="8229600" cy="576064"/>
          </a:xfrm>
        </p:spPr>
        <p:txBody>
          <a:bodyPr>
            <a:normAutofit fontScale="90000"/>
          </a:bodyPr>
          <a:lstStyle/>
          <a:p>
            <a:r>
              <a:rPr lang="pl-PL" dirty="0"/>
              <a:t>Polskie filmy</a:t>
            </a:r>
          </a:p>
        </p:txBody>
      </p:sp>
      <p:sp>
        <p:nvSpPr>
          <p:cNvPr id="3" name="Symbol zastępczy zawartości 2">
            <a:extLst>
              <a:ext uri="{FF2B5EF4-FFF2-40B4-BE49-F238E27FC236}">
                <a16:creationId xmlns="" xmlns:a16="http://schemas.microsoft.com/office/drawing/2014/main" id="{CDD792CB-2DEB-44AD-A833-DAD460A73D93}"/>
              </a:ext>
            </a:extLst>
          </p:cNvPr>
          <p:cNvSpPr>
            <a:spLocks noGrp="1"/>
          </p:cNvSpPr>
          <p:nvPr>
            <p:ph idx="1"/>
          </p:nvPr>
        </p:nvSpPr>
        <p:spPr>
          <a:xfrm>
            <a:off x="467544" y="1484784"/>
            <a:ext cx="8229600" cy="5112568"/>
          </a:xfrm>
        </p:spPr>
        <p:txBody>
          <a:bodyPr>
            <a:normAutofit/>
          </a:bodyPr>
          <a:lstStyle/>
          <a:p>
            <a:pPr marL="0" indent="0" algn="ctr">
              <a:buNone/>
            </a:pPr>
            <a:r>
              <a:rPr lang="pl-PL" dirty="0" smtClean="0"/>
              <a:t>„Czterej pancerni”</a:t>
            </a:r>
            <a:endParaRPr lang="pl-PL" dirty="0"/>
          </a:p>
          <a:p>
            <a:pPr marL="0" indent="0" algn="ctr">
              <a:buNone/>
            </a:pPr>
            <a:r>
              <a:rPr lang="pl-PL" dirty="0" smtClean="0"/>
              <a:t>„Pogoda </a:t>
            </a:r>
            <a:r>
              <a:rPr lang="pl-PL" dirty="0"/>
              <a:t>na </a:t>
            </a:r>
            <a:r>
              <a:rPr lang="pl-PL" dirty="0" smtClean="0"/>
              <a:t>jutro”</a:t>
            </a:r>
            <a:endParaRPr lang="pl-PL" dirty="0"/>
          </a:p>
          <a:p>
            <a:pPr marL="0" indent="0" algn="ctr">
              <a:buNone/>
            </a:pPr>
            <a:r>
              <a:rPr lang="pl-PL" i="1" dirty="0" smtClean="0"/>
              <a:t>„Czarne Stopy”</a:t>
            </a:r>
            <a:endParaRPr lang="pl-PL" i="1" dirty="0"/>
          </a:p>
          <a:p>
            <a:pPr marL="0" indent="0" algn="ctr">
              <a:buNone/>
            </a:pPr>
            <a:r>
              <a:rPr lang="pl-PL" i="1" dirty="0" smtClean="0"/>
              <a:t>„V.I.P.”</a:t>
            </a:r>
            <a:endParaRPr lang="pl-PL" i="1" dirty="0"/>
          </a:p>
          <a:p>
            <a:pPr marL="0" indent="0" algn="ctr">
              <a:buNone/>
            </a:pPr>
            <a:r>
              <a:rPr lang="pl-PL" i="1" dirty="0" smtClean="0"/>
              <a:t>„Testosteron”</a:t>
            </a:r>
            <a:endParaRPr lang="pl-PL" i="1" dirty="0"/>
          </a:p>
          <a:p>
            <a:pPr marL="0" indent="0" algn="ctr">
              <a:buNone/>
            </a:pPr>
            <a:r>
              <a:rPr lang="pl-PL" i="1" dirty="0" smtClean="0"/>
              <a:t>„Zaczarowana</a:t>
            </a:r>
            <a:r>
              <a:rPr lang="pl-PL" i="1" dirty="0"/>
              <a:t>,,</a:t>
            </a:r>
          </a:p>
          <a:p>
            <a:pPr marL="0" indent="0" algn="ctr">
              <a:buNone/>
            </a:pPr>
            <a:r>
              <a:rPr lang="pl-PL" dirty="0"/>
              <a:t> </a:t>
            </a:r>
            <a:r>
              <a:rPr lang="pl-PL" dirty="0" smtClean="0"/>
              <a:t>„Narzeczony </a:t>
            </a:r>
            <a:r>
              <a:rPr lang="pl-PL" dirty="0"/>
              <a:t>na </a:t>
            </a:r>
            <a:r>
              <a:rPr lang="pl-PL" dirty="0" smtClean="0"/>
              <a:t>niby”</a:t>
            </a:r>
            <a:endParaRPr lang="pl-PL" dirty="0"/>
          </a:p>
          <a:p>
            <a:pPr marL="0" indent="0" algn="ctr">
              <a:buNone/>
            </a:pPr>
            <a:endParaRPr lang="pl-PL" dirty="0"/>
          </a:p>
        </p:txBody>
      </p:sp>
      <p:pic>
        <p:nvPicPr>
          <p:cNvPr id="23554" name="Picture 2" descr="Znalezione obrazy dla zapytania czterej pancerni i pies"/>
          <p:cNvPicPr>
            <a:picLocks noChangeAspect="1" noChangeArrowheads="1"/>
          </p:cNvPicPr>
          <p:nvPr/>
        </p:nvPicPr>
        <p:blipFill>
          <a:blip r:embed="rId2" cstate="print"/>
          <a:srcRect/>
          <a:stretch>
            <a:fillRect/>
          </a:stretch>
        </p:blipFill>
        <p:spPr bwMode="auto">
          <a:xfrm rot="21015762">
            <a:off x="-59295" y="1596432"/>
            <a:ext cx="3005791" cy="2089529"/>
          </a:xfrm>
          <a:prstGeom prst="rect">
            <a:avLst/>
          </a:prstGeom>
          <a:noFill/>
        </p:spPr>
      </p:pic>
      <p:sp>
        <p:nvSpPr>
          <p:cNvPr id="23556" name="AutoShape 4" descr="Znalezione obrazy dla zapytania czarne stop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23558" name="AutoShape 6" descr="Znalezione obrazy dla zapytania czarne stop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23560" name="AutoShape 8" descr="Znalezione obrazy dla zapytania czarne stop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23562" name="AutoShape 10" descr="Znalezione obrazy dla zapytania czarne stop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pic>
        <p:nvPicPr>
          <p:cNvPr id="10" name="Picture 2" descr="Znalezione obrazy dla zapytania czarne stopy"/>
          <p:cNvPicPr>
            <a:picLocks noChangeAspect="1" noChangeArrowheads="1"/>
          </p:cNvPicPr>
          <p:nvPr/>
        </p:nvPicPr>
        <p:blipFill>
          <a:blip r:embed="rId3" cstate="print"/>
          <a:srcRect/>
          <a:stretch>
            <a:fillRect/>
          </a:stretch>
        </p:blipFill>
        <p:spPr bwMode="auto">
          <a:xfrm rot="21200779">
            <a:off x="6298017" y="580219"/>
            <a:ext cx="2736304" cy="2052229"/>
          </a:xfrm>
          <a:prstGeom prst="rect">
            <a:avLst/>
          </a:prstGeom>
          <a:noFill/>
        </p:spPr>
      </p:pic>
      <p:sp>
        <p:nvSpPr>
          <p:cNvPr id="23564" name="AutoShape 12" descr="Znalezione obrazy dla zapytania narzeczony na nib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pic>
        <p:nvPicPr>
          <p:cNvPr id="12" name="Picture 4" descr="&quot;Narzeczony na niby&quot; nr 1 w box office! Obejrzało go już ponad pół miliona widzów!"/>
          <p:cNvPicPr>
            <a:picLocks noChangeAspect="1" noChangeArrowheads="1"/>
          </p:cNvPicPr>
          <p:nvPr/>
        </p:nvPicPr>
        <p:blipFill>
          <a:blip r:embed="rId4" cstate="print"/>
          <a:srcRect/>
          <a:stretch>
            <a:fillRect/>
          </a:stretch>
        </p:blipFill>
        <p:spPr bwMode="auto">
          <a:xfrm rot="508421">
            <a:off x="6628398" y="4107430"/>
            <a:ext cx="2563211" cy="1921380"/>
          </a:xfrm>
          <a:prstGeom prst="rect">
            <a:avLst/>
          </a:prstGeom>
          <a:noFill/>
        </p:spPr>
      </p:pic>
      <p:sp>
        <p:nvSpPr>
          <p:cNvPr id="23566" name="AutoShape 14" descr="Znalezione obrazy dla zapytania testosteron fil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pic>
        <p:nvPicPr>
          <p:cNvPr id="23568" name="Picture 16" descr="Znalezione obrazy dla zapytania testosteron film"/>
          <p:cNvPicPr>
            <a:picLocks noChangeAspect="1" noChangeArrowheads="1"/>
          </p:cNvPicPr>
          <p:nvPr/>
        </p:nvPicPr>
        <p:blipFill>
          <a:blip r:embed="rId5" cstate="print"/>
          <a:srcRect/>
          <a:stretch>
            <a:fillRect/>
          </a:stretch>
        </p:blipFill>
        <p:spPr bwMode="auto">
          <a:xfrm rot="20806417">
            <a:off x="141625" y="4998502"/>
            <a:ext cx="2788193" cy="156123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86A169E-5FDA-44E5-8D01-F820AD9565C1}"/>
              </a:ext>
            </a:extLst>
          </p:cNvPr>
          <p:cNvSpPr>
            <a:spLocks noGrp="1"/>
          </p:cNvSpPr>
          <p:nvPr>
            <p:ph type="title"/>
          </p:nvPr>
        </p:nvSpPr>
        <p:spPr>
          <a:xfrm>
            <a:off x="2051720" y="0"/>
            <a:ext cx="4464496" cy="1142984"/>
          </a:xfrm>
        </p:spPr>
        <p:txBody>
          <a:bodyPr>
            <a:normAutofit fontScale="90000"/>
          </a:bodyPr>
          <a:lstStyle/>
          <a:p>
            <a:pPr algn="ctr"/>
            <a:r>
              <a:rPr lang="pl-PL" sz="3600" dirty="0"/>
              <a:t>Polskie spektakle</a:t>
            </a:r>
          </a:p>
        </p:txBody>
      </p:sp>
      <p:sp>
        <p:nvSpPr>
          <p:cNvPr id="3" name="Symbol zastępczy zawartości 2">
            <a:extLst>
              <a:ext uri="{FF2B5EF4-FFF2-40B4-BE49-F238E27FC236}">
                <a16:creationId xmlns="" xmlns:a16="http://schemas.microsoft.com/office/drawing/2014/main" id="{202042D4-CBB8-44D5-B5B0-924614004E4D}"/>
              </a:ext>
            </a:extLst>
          </p:cNvPr>
          <p:cNvSpPr>
            <a:spLocks noGrp="1"/>
          </p:cNvSpPr>
          <p:nvPr>
            <p:ph idx="1"/>
          </p:nvPr>
        </p:nvSpPr>
        <p:spPr>
          <a:xfrm>
            <a:off x="457200" y="1000108"/>
            <a:ext cx="8229600" cy="5453228"/>
          </a:xfrm>
        </p:spPr>
        <p:txBody>
          <a:bodyPr/>
          <a:lstStyle/>
          <a:p>
            <a:pPr marL="0" indent="0" algn="ctr">
              <a:buNone/>
            </a:pPr>
            <a:endParaRPr lang="pl-PL" dirty="0" smtClean="0"/>
          </a:p>
          <a:p>
            <a:pPr marL="0" indent="0" algn="ctr">
              <a:buNone/>
            </a:pPr>
            <a:r>
              <a:rPr lang="pl-PL" dirty="0" smtClean="0"/>
              <a:t>W </a:t>
            </a:r>
            <a:r>
              <a:rPr lang="pl-PL" dirty="0"/>
              <a:t>niedzielę po południu</a:t>
            </a:r>
          </a:p>
          <a:p>
            <a:pPr marL="0" indent="0" algn="ctr">
              <a:buNone/>
            </a:pPr>
            <a:r>
              <a:rPr lang="pl-PL" dirty="0"/>
              <a:t>Palec Boży</a:t>
            </a:r>
          </a:p>
          <a:p>
            <a:pPr marL="0" indent="0" algn="ctr">
              <a:buNone/>
            </a:pPr>
            <a:r>
              <a:rPr lang="pl-PL" dirty="0"/>
              <a:t>Zamach </a:t>
            </a:r>
          </a:p>
          <a:p>
            <a:pPr marL="0" indent="0" algn="ctr">
              <a:buNone/>
            </a:pPr>
            <a:r>
              <a:rPr lang="pl-PL" dirty="0"/>
              <a:t>Młodość Jasia </a:t>
            </a:r>
            <a:r>
              <a:rPr lang="pl-PL" dirty="0" err="1"/>
              <a:t>Kunefała</a:t>
            </a:r>
            <a:r>
              <a:rPr lang="pl-PL" dirty="0"/>
              <a:t> </a:t>
            </a:r>
          </a:p>
          <a:p>
            <a:pPr marL="0" indent="0" algn="ctr">
              <a:buNone/>
            </a:pPr>
            <a:r>
              <a:rPr lang="pl-PL" dirty="0"/>
              <a:t>Siostrunie</a:t>
            </a:r>
          </a:p>
          <a:p>
            <a:pPr marL="0" indent="0" algn="ctr">
              <a:buNone/>
            </a:pPr>
            <a:r>
              <a:rPr lang="pl-PL" dirty="0"/>
              <a:t>Zwariowana terapia</a:t>
            </a:r>
          </a:p>
          <a:p>
            <a:pPr marL="0" indent="0" algn="ctr">
              <a:buNone/>
            </a:pPr>
            <a:r>
              <a:rPr lang="pl-PL" dirty="0"/>
              <a:t>Sny</a:t>
            </a:r>
          </a:p>
          <a:p>
            <a:pPr marL="0" indent="0" algn="ctr">
              <a:buNone/>
            </a:pPr>
            <a:r>
              <a:rPr lang="pl-PL" dirty="0"/>
              <a:t>Tiramisu</a:t>
            </a:r>
          </a:p>
          <a:p>
            <a:pPr marL="0" indent="0" algn="ctr">
              <a:buNone/>
            </a:pPr>
            <a:r>
              <a:rPr lang="pl-PL" dirty="0"/>
              <a:t>Pikantni</a:t>
            </a:r>
          </a:p>
        </p:txBody>
      </p:sp>
      <p:pic>
        <p:nvPicPr>
          <p:cNvPr id="4" name="Obraz 3">
            <a:extLst>
              <a:ext uri="{FF2B5EF4-FFF2-40B4-BE49-F238E27FC236}">
                <a16:creationId xmlns="" xmlns:a16="http://schemas.microsoft.com/office/drawing/2014/main" id="{79AB0EF3-1B54-451C-8E44-21501DD38E76}"/>
              </a:ext>
            </a:extLst>
          </p:cNvPr>
          <p:cNvPicPr>
            <a:picLocks noChangeAspect="1"/>
          </p:cNvPicPr>
          <p:nvPr/>
        </p:nvPicPr>
        <p:blipFill>
          <a:blip r:embed="rId2"/>
          <a:stretch>
            <a:fillRect/>
          </a:stretch>
        </p:blipFill>
        <p:spPr>
          <a:xfrm rot="20491394">
            <a:off x="166796" y="245374"/>
            <a:ext cx="1992436" cy="2729364"/>
          </a:xfrm>
          <a:prstGeom prst="rect">
            <a:avLst/>
          </a:prstGeom>
        </p:spPr>
      </p:pic>
      <p:pic>
        <p:nvPicPr>
          <p:cNvPr id="5" name="Obraz 4">
            <a:extLst>
              <a:ext uri="{FF2B5EF4-FFF2-40B4-BE49-F238E27FC236}">
                <a16:creationId xmlns="" xmlns:a16="http://schemas.microsoft.com/office/drawing/2014/main" id="{0DF111D3-97F1-4F6F-A376-16F359E4B825}"/>
              </a:ext>
            </a:extLst>
          </p:cNvPr>
          <p:cNvPicPr>
            <a:picLocks noChangeAspect="1"/>
          </p:cNvPicPr>
          <p:nvPr/>
        </p:nvPicPr>
        <p:blipFill>
          <a:blip r:embed="rId3"/>
          <a:stretch>
            <a:fillRect/>
          </a:stretch>
        </p:blipFill>
        <p:spPr>
          <a:xfrm rot="787580">
            <a:off x="7089678" y="198467"/>
            <a:ext cx="2082523" cy="2908921"/>
          </a:xfrm>
          <a:prstGeom prst="rect">
            <a:avLst/>
          </a:prstGeom>
        </p:spPr>
      </p:pic>
      <p:pic>
        <p:nvPicPr>
          <p:cNvPr id="6" name="Obraz 5">
            <a:extLst>
              <a:ext uri="{FF2B5EF4-FFF2-40B4-BE49-F238E27FC236}">
                <a16:creationId xmlns="" xmlns:a16="http://schemas.microsoft.com/office/drawing/2014/main" id="{97E625D0-0F04-49A2-B28F-276ED5A954AD}"/>
              </a:ext>
            </a:extLst>
          </p:cNvPr>
          <p:cNvPicPr>
            <a:picLocks noChangeAspect="1"/>
          </p:cNvPicPr>
          <p:nvPr/>
        </p:nvPicPr>
        <p:blipFill>
          <a:blip r:embed="rId4"/>
          <a:stretch>
            <a:fillRect/>
          </a:stretch>
        </p:blipFill>
        <p:spPr>
          <a:xfrm rot="20142715">
            <a:off x="595663" y="3919226"/>
            <a:ext cx="2272721" cy="2162395"/>
          </a:xfrm>
          <a:prstGeom prst="rect">
            <a:avLst/>
          </a:prstGeom>
        </p:spPr>
      </p:pic>
      <p:pic>
        <p:nvPicPr>
          <p:cNvPr id="7" name="Obraz 6">
            <a:extLst>
              <a:ext uri="{FF2B5EF4-FFF2-40B4-BE49-F238E27FC236}">
                <a16:creationId xmlns="" xmlns:a16="http://schemas.microsoft.com/office/drawing/2014/main" id="{F487EA74-86DB-432E-82F0-837CCE3D68E0}"/>
              </a:ext>
            </a:extLst>
          </p:cNvPr>
          <p:cNvPicPr>
            <a:picLocks noChangeAspect="1"/>
          </p:cNvPicPr>
          <p:nvPr/>
        </p:nvPicPr>
        <p:blipFill>
          <a:blip r:embed="rId5"/>
          <a:stretch>
            <a:fillRect/>
          </a:stretch>
        </p:blipFill>
        <p:spPr>
          <a:xfrm rot="1372794">
            <a:off x="6284579" y="3769194"/>
            <a:ext cx="1820901" cy="2510636"/>
          </a:xfrm>
          <a:prstGeom prst="rect">
            <a:avLst/>
          </a:prstGeom>
        </p:spPr>
      </p:pic>
    </p:spTree>
    <p:extLst>
      <p:ext uri="{BB962C8B-B14F-4D97-AF65-F5344CB8AC3E}">
        <p14:creationId xmlns="" xmlns:p14="http://schemas.microsoft.com/office/powerpoint/2010/main" val="3676705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2F09953-C374-4984-8784-D0FA30F525E9}"/>
              </a:ext>
            </a:extLst>
          </p:cNvPr>
          <p:cNvSpPr>
            <a:spLocks noGrp="1"/>
          </p:cNvSpPr>
          <p:nvPr>
            <p:ph type="title"/>
          </p:nvPr>
        </p:nvSpPr>
        <p:spPr>
          <a:xfrm>
            <a:off x="502920" y="5857892"/>
            <a:ext cx="8183880" cy="177148"/>
          </a:xfrm>
        </p:spPr>
        <p:txBody>
          <a:bodyPr>
            <a:normAutofit fontScale="90000"/>
          </a:bodyPr>
          <a:lstStyle/>
          <a:p>
            <a:endParaRPr lang="pl-PL" dirty="0"/>
          </a:p>
        </p:txBody>
      </p:sp>
      <p:sp>
        <p:nvSpPr>
          <p:cNvPr id="3" name="Symbol zastępczy zawartości 2">
            <a:extLst>
              <a:ext uri="{FF2B5EF4-FFF2-40B4-BE49-F238E27FC236}">
                <a16:creationId xmlns="" xmlns:a16="http://schemas.microsoft.com/office/drawing/2014/main" id="{CAF47A42-0DD8-444D-A002-087F20286E69}"/>
              </a:ext>
            </a:extLst>
          </p:cNvPr>
          <p:cNvSpPr>
            <a:spLocks noGrp="1"/>
          </p:cNvSpPr>
          <p:nvPr>
            <p:ph idx="1"/>
          </p:nvPr>
        </p:nvSpPr>
        <p:spPr>
          <a:xfrm>
            <a:off x="502920" y="530352"/>
            <a:ext cx="8183880" cy="5327540"/>
          </a:xfrm>
        </p:spPr>
        <p:txBody>
          <a:bodyPr>
            <a:normAutofit/>
          </a:bodyPr>
          <a:lstStyle/>
          <a:p>
            <a:pPr>
              <a:buNone/>
            </a:pPr>
            <a:r>
              <a:rPr lang="pl-PL" dirty="0"/>
              <a:t>W projekcie edukacyjnym brali udział:</a:t>
            </a:r>
          </a:p>
          <a:p>
            <a:r>
              <a:rPr lang="pl-PL" dirty="0"/>
              <a:t>Julka Domańska</a:t>
            </a:r>
          </a:p>
          <a:p>
            <a:r>
              <a:rPr lang="pl-PL" dirty="0"/>
              <a:t>Emilka </a:t>
            </a:r>
            <a:r>
              <a:rPr lang="pl-PL" dirty="0" err="1"/>
              <a:t>Kozdroń</a:t>
            </a:r>
            <a:endParaRPr lang="pl-PL" dirty="0"/>
          </a:p>
          <a:p>
            <a:r>
              <a:rPr lang="pl-PL" dirty="0"/>
              <a:t>Magda Wereszczyńska</a:t>
            </a:r>
          </a:p>
          <a:p>
            <a:r>
              <a:rPr lang="pl-PL" dirty="0"/>
              <a:t>Mateusz </a:t>
            </a:r>
            <a:r>
              <a:rPr lang="pl-PL" dirty="0" err="1"/>
              <a:t>Bancerz</a:t>
            </a:r>
            <a:endParaRPr lang="pl-PL" dirty="0"/>
          </a:p>
          <a:p>
            <a:r>
              <a:rPr lang="pl-PL" dirty="0"/>
              <a:t>Jan Cegłowski</a:t>
            </a:r>
          </a:p>
          <a:p>
            <a:r>
              <a:rPr lang="pl-PL" dirty="0"/>
              <a:t>Jakub </a:t>
            </a:r>
            <a:r>
              <a:rPr lang="pl-PL" dirty="0" smtClean="0"/>
              <a:t>Kowalczyk</a:t>
            </a:r>
          </a:p>
          <a:p>
            <a:pPr>
              <a:buNone/>
            </a:pPr>
            <a:endParaRPr lang="pl-PL" dirty="0" smtClean="0"/>
          </a:p>
          <a:p>
            <a:pPr>
              <a:buNone/>
            </a:pPr>
            <a:r>
              <a:rPr lang="pl-PL" dirty="0" smtClean="0"/>
              <a:t>Opiekę merytoryczną sprawowała: </a:t>
            </a:r>
          </a:p>
          <a:p>
            <a:pPr>
              <a:buNone/>
            </a:pPr>
            <a:r>
              <a:rPr lang="pl-PL" dirty="0" smtClean="0"/>
              <a:t>p. Renata Zaremba</a:t>
            </a:r>
            <a:endParaRPr lang="pl-PL" dirty="0"/>
          </a:p>
          <a:p>
            <a:pPr>
              <a:buNone/>
            </a:pPr>
            <a:endParaRPr lang="pl-PL" dirty="0"/>
          </a:p>
        </p:txBody>
      </p:sp>
      <p:sp>
        <p:nvSpPr>
          <p:cNvPr id="20482" name="AutoShape 2" descr="Znalezione obrazy dla zapytania testosteron fil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 xmlns:p14="http://schemas.microsoft.com/office/powerpoint/2010/main" val="3745787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500042"/>
            <a:ext cx="8183880" cy="1051560"/>
          </a:xfrm>
        </p:spPr>
        <p:txBody>
          <a:bodyPr/>
          <a:lstStyle/>
          <a:p>
            <a:r>
              <a:rPr lang="pl-PL" dirty="0" smtClean="0"/>
              <a:t>KONIEC</a:t>
            </a:r>
            <a:endParaRPr lang="pl-PL" dirty="0"/>
          </a:p>
        </p:txBody>
      </p:sp>
      <p:sp>
        <p:nvSpPr>
          <p:cNvPr id="3" name="Symbol zastępczy zawartości 2"/>
          <p:cNvSpPr>
            <a:spLocks noGrp="1"/>
          </p:cNvSpPr>
          <p:nvPr>
            <p:ph idx="1"/>
          </p:nvPr>
        </p:nvSpPr>
        <p:spPr>
          <a:xfrm>
            <a:off x="500034" y="1500174"/>
            <a:ext cx="8183880" cy="4187952"/>
          </a:xfrm>
        </p:spPr>
        <p:txBody>
          <a:bodyPr>
            <a:normAutofit/>
          </a:bodyPr>
          <a:lstStyle/>
          <a:p>
            <a:pPr algn="ctr">
              <a:buNone/>
            </a:pPr>
            <a:r>
              <a:rPr lang="pl-PL" sz="9600" dirty="0" smtClean="0"/>
              <a:t>Dziękujemy </a:t>
            </a:r>
          </a:p>
          <a:p>
            <a:pPr algn="ctr">
              <a:buNone/>
            </a:pPr>
            <a:r>
              <a:rPr lang="pl-PL" sz="9600" dirty="0" smtClean="0"/>
              <a:t>za uwagę</a:t>
            </a:r>
            <a:endParaRPr lang="pl-PL" sz="9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18" y="0"/>
            <a:ext cx="45719" cy="45719"/>
          </a:xfrm>
        </p:spPr>
        <p:txBody>
          <a:bodyPr>
            <a:normAutofit fontScale="90000"/>
          </a:bodyPr>
          <a:lstStyle/>
          <a:p>
            <a:r>
              <a:rPr lang="pl-PL" sz="100" dirty="0"/>
              <a:t>.</a:t>
            </a:r>
          </a:p>
        </p:txBody>
      </p:sp>
      <p:sp>
        <p:nvSpPr>
          <p:cNvPr id="3" name="Symbol zastępczy zawartości 2"/>
          <p:cNvSpPr>
            <a:spLocks noGrp="1"/>
          </p:cNvSpPr>
          <p:nvPr>
            <p:ph idx="1"/>
          </p:nvPr>
        </p:nvSpPr>
        <p:spPr>
          <a:xfrm>
            <a:off x="0" y="428604"/>
            <a:ext cx="8820472" cy="6429396"/>
          </a:xfrm>
        </p:spPr>
        <p:txBody>
          <a:bodyPr/>
          <a:lstStyle/>
          <a:p>
            <a:pPr algn="ctr">
              <a:buNone/>
            </a:pPr>
            <a:r>
              <a:rPr lang="pl-PL" dirty="0"/>
              <a:t>    Kino i teatr – czy to zbliżone do siebie dziedziny? Dlaczego zwolennicy teatru mogą nie polubić kina i odwrotnie? Wydawałoby się, że to pokrewne sztuki, a jednak na wielu płaszczyznach są niemal sobie przeciwne. Zarówno jeśli chodzi o odbiór danej historii przez widza, jak i pracę nad nią      od zaplecza: reżysera, aktorów i całej ekipy współtworzącej film czy sztukę teatralną.</a:t>
            </a:r>
          </a:p>
        </p:txBody>
      </p:sp>
      <p:pic>
        <p:nvPicPr>
          <p:cNvPr id="6146" name="Picture 2" descr="Znalezione obrazy dla zapytania teatr vs kino"/>
          <p:cNvPicPr>
            <a:picLocks noChangeAspect="1" noChangeArrowheads="1"/>
          </p:cNvPicPr>
          <p:nvPr/>
        </p:nvPicPr>
        <p:blipFill>
          <a:blip r:embed="rId2" cstate="print"/>
          <a:srcRect/>
          <a:stretch>
            <a:fillRect/>
          </a:stretch>
        </p:blipFill>
        <p:spPr bwMode="auto">
          <a:xfrm>
            <a:off x="3214678" y="4500570"/>
            <a:ext cx="3376966" cy="18911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34" name="Object 14"/>
          <p:cNvGraphicFramePr>
            <a:graphicFrameLocks noChangeAspect="1"/>
          </p:cNvGraphicFramePr>
          <p:nvPr/>
        </p:nvGraphicFramePr>
        <p:xfrm>
          <a:off x="7358082" y="214290"/>
          <a:ext cx="1584176" cy="1663747"/>
        </p:xfrm>
        <a:graphic>
          <a:graphicData uri="http://schemas.openxmlformats.org/presentationml/2006/ole">
            <p:oleObj spid="_x0000_s5165" name="Obraz" r:id="rId3" imgW="2085714" imgH="2190476" progId="StaticDib">
              <p:embed/>
            </p:oleObj>
          </a:graphicData>
        </a:graphic>
      </p:graphicFrame>
      <p:graphicFrame>
        <p:nvGraphicFramePr>
          <p:cNvPr id="5129" name="Object 9"/>
          <p:cNvGraphicFramePr>
            <a:graphicFrameLocks noChangeAspect="1"/>
          </p:cNvGraphicFramePr>
          <p:nvPr/>
        </p:nvGraphicFramePr>
        <p:xfrm>
          <a:off x="214282" y="285728"/>
          <a:ext cx="755576" cy="1534282"/>
        </p:xfrm>
        <a:graphic>
          <a:graphicData uri="http://schemas.openxmlformats.org/presentationml/2006/ole">
            <p:oleObj spid="_x0000_s5166" name="Prezentacja" r:id="rId4" imgW="933086" imgH="1895238" progId="">
              <p:embed/>
            </p:oleObj>
          </a:graphicData>
        </a:graphic>
      </p:graphicFrame>
      <p:sp>
        <p:nvSpPr>
          <p:cNvPr id="2" name="Tytuł 1"/>
          <p:cNvSpPr>
            <a:spLocks noGrp="1"/>
          </p:cNvSpPr>
          <p:nvPr>
            <p:ph type="title"/>
          </p:nvPr>
        </p:nvSpPr>
        <p:spPr>
          <a:xfrm>
            <a:off x="357158" y="214290"/>
            <a:ext cx="8183880" cy="1051560"/>
          </a:xfrm>
        </p:spPr>
        <p:txBody>
          <a:bodyPr/>
          <a:lstStyle/>
          <a:p>
            <a:pPr algn="ctr"/>
            <a:r>
              <a:rPr lang="pl-PL" dirty="0"/>
              <a:t>Rola aktora</a:t>
            </a:r>
          </a:p>
        </p:txBody>
      </p:sp>
      <p:sp>
        <p:nvSpPr>
          <p:cNvPr id="3" name="Symbol zastępczy zawartości 2"/>
          <p:cNvSpPr>
            <a:spLocks noGrp="1"/>
          </p:cNvSpPr>
          <p:nvPr>
            <p:ph idx="1"/>
          </p:nvPr>
        </p:nvSpPr>
        <p:spPr>
          <a:xfrm>
            <a:off x="357158" y="1428736"/>
            <a:ext cx="8183880" cy="4187952"/>
          </a:xfrm>
        </p:spPr>
        <p:txBody>
          <a:bodyPr>
            <a:normAutofit fontScale="92500" lnSpcReduction="10000"/>
          </a:bodyPr>
          <a:lstStyle/>
          <a:p>
            <a:pPr>
              <a:buNone/>
            </a:pPr>
            <a:r>
              <a:rPr lang="pl-PL" dirty="0" smtClean="0"/>
              <a:t>   Zupełnie </a:t>
            </a:r>
            <a:r>
              <a:rPr lang="pl-PL" dirty="0"/>
              <a:t>inny jest również sposób pracy aktora na deskach teatru, a inny na planie filmowym. Zdjęcia do jednej sceny filmu mogą być kręcone przez wiele dni i aktor musi odnaleźć w sobie te same emocje, co </a:t>
            </a:r>
            <a:r>
              <a:rPr lang="pl-PL" dirty="0" smtClean="0"/>
              <a:t>wcześniej, by </a:t>
            </a:r>
            <a:r>
              <a:rPr lang="pl-PL" dirty="0"/>
              <a:t>scena była spójna. W teatrze aktor wchodzi    w rolę i odgrywa ją od początku do końca, bez żadnych przerw. Te różnice w sposobie pracy dotyczą oczywiście całej ekipy umożliwiającej powstanie filmu czy sztuki teatralnej.</a:t>
            </a:r>
          </a:p>
        </p:txBody>
      </p:sp>
      <p:sp>
        <p:nvSpPr>
          <p:cNvPr id="5122" name="AutoShape 2" descr="Znalezione obrazy dla zapytania aktor filmowy ilustrac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5124" name="AutoShape 4" descr="Znalezione obrazy dla zapytania aktor filmowy ilustrac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5126" name="AutoShape 6" descr="Znalezione obrazy dla zapytania aktor filmowy ilustrac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5128" name="AutoShape 8" descr="Znalezione obrazy dla zapytania aktor filmowy ilustrac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5131" name="AutoShape 11" descr="Znalezione obrazy dla zapytania aktor filmowy ilustrac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5133" name="AutoShape 13" descr="Znalezione obrazy dla zapytania aktor filmowy ilustrac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Znalezione obrazy dla zapytania teatr"/>
          <p:cNvPicPr>
            <a:picLocks noChangeAspect="1" noChangeArrowheads="1"/>
          </p:cNvPicPr>
          <p:nvPr/>
        </p:nvPicPr>
        <p:blipFill>
          <a:blip r:embed="rId2" cstate="print"/>
          <a:srcRect/>
          <a:stretch>
            <a:fillRect/>
          </a:stretch>
        </p:blipFill>
        <p:spPr bwMode="auto">
          <a:xfrm>
            <a:off x="0" y="0"/>
            <a:ext cx="9144000" cy="3789040"/>
          </a:xfrm>
          <a:prstGeom prst="rect">
            <a:avLst/>
          </a:prstGeom>
          <a:noFill/>
        </p:spPr>
      </p:pic>
      <p:pic>
        <p:nvPicPr>
          <p:cNvPr id="4098" name="Picture 2" descr="Znalezione obrazy dla zapytania teatr"/>
          <p:cNvPicPr>
            <a:picLocks noChangeAspect="1" noChangeArrowheads="1"/>
          </p:cNvPicPr>
          <p:nvPr/>
        </p:nvPicPr>
        <p:blipFill>
          <a:blip r:embed="rId3" cstate="print"/>
          <a:srcRect/>
          <a:stretch>
            <a:fillRect/>
          </a:stretch>
        </p:blipFill>
        <p:spPr bwMode="auto">
          <a:xfrm rot="19948478">
            <a:off x="6775998" y="4852347"/>
            <a:ext cx="2016224" cy="2016224"/>
          </a:xfrm>
          <a:prstGeom prst="rect">
            <a:avLst/>
          </a:prstGeom>
          <a:noFill/>
        </p:spPr>
      </p:pic>
      <p:sp>
        <p:nvSpPr>
          <p:cNvPr id="2" name="Tytuł 1"/>
          <p:cNvSpPr>
            <a:spLocks noGrp="1"/>
          </p:cNvSpPr>
          <p:nvPr>
            <p:ph type="title"/>
          </p:nvPr>
        </p:nvSpPr>
        <p:spPr>
          <a:xfrm>
            <a:off x="500034" y="500042"/>
            <a:ext cx="8183880" cy="1051560"/>
          </a:xfrm>
        </p:spPr>
        <p:txBody>
          <a:bodyPr/>
          <a:lstStyle/>
          <a:p>
            <a:pPr algn="ctr"/>
            <a:r>
              <a:rPr lang="pl-PL" dirty="0"/>
              <a:t>Teatr i jego urok</a:t>
            </a:r>
          </a:p>
        </p:txBody>
      </p:sp>
      <p:sp>
        <p:nvSpPr>
          <p:cNvPr id="3" name="Symbol zastępczy zawartości 2"/>
          <p:cNvSpPr>
            <a:spLocks noGrp="1"/>
          </p:cNvSpPr>
          <p:nvPr>
            <p:ph idx="1"/>
          </p:nvPr>
        </p:nvSpPr>
        <p:spPr>
          <a:xfrm>
            <a:off x="428596" y="1785926"/>
            <a:ext cx="8183880" cy="4187952"/>
          </a:xfrm>
          <a:ln>
            <a:solidFill>
              <a:schemeClr val="bg1"/>
            </a:solidFill>
          </a:ln>
        </p:spPr>
        <p:txBody>
          <a:bodyPr/>
          <a:lstStyle/>
          <a:p>
            <a:pPr>
              <a:buNone/>
            </a:pPr>
            <a:r>
              <a:rPr lang="pl-PL" dirty="0" smtClean="0"/>
              <a:t>  Na </a:t>
            </a:r>
            <a:r>
              <a:rPr lang="pl-PL" dirty="0"/>
              <a:t>deskach teatru wszystko dzieje się na żywo. Mamy prawdziwą relację między </a:t>
            </a:r>
            <a:r>
              <a:rPr lang="pl-PL" dirty="0" smtClean="0"/>
              <a:t>aktorami a </a:t>
            </a:r>
            <a:r>
              <a:rPr lang="pl-PL" dirty="0"/>
              <a:t>publicznością. Zawsze jest możliwość, że coś pójdzie nieco inaczej </a:t>
            </a:r>
            <a:r>
              <a:rPr lang="pl-PL" dirty="0" smtClean="0"/>
              <a:t>    i </a:t>
            </a:r>
            <a:r>
              <a:rPr lang="pl-PL" dirty="0"/>
              <a:t>choć może widz nie zauważy różnicy między grą aktora tego </a:t>
            </a:r>
            <a:r>
              <a:rPr lang="pl-PL" dirty="0" smtClean="0"/>
              <a:t>i </a:t>
            </a:r>
            <a:r>
              <a:rPr lang="pl-PL" dirty="0"/>
              <a:t>następnego dnia, to jednak wie, że aktor gra tu i teraz i tej gry nie powtórzy już nigdy.</a:t>
            </a:r>
          </a:p>
        </p:txBody>
      </p:sp>
      <p:pic>
        <p:nvPicPr>
          <p:cNvPr id="4102" name="Picture 6" descr="Znalezione obrazy dla zapytania teatr "/>
          <p:cNvPicPr>
            <a:picLocks noChangeAspect="1" noChangeArrowheads="1"/>
          </p:cNvPicPr>
          <p:nvPr/>
        </p:nvPicPr>
        <p:blipFill>
          <a:blip r:embed="rId4" cstate="print"/>
          <a:srcRect/>
          <a:stretch>
            <a:fillRect/>
          </a:stretch>
        </p:blipFill>
        <p:spPr bwMode="auto">
          <a:xfrm>
            <a:off x="428596" y="5355857"/>
            <a:ext cx="1909759" cy="150214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71F52625-8644-4FE7-B6A5-FBFA70A044E1}"/>
              </a:ext>
            </a:extLst>
          </p:cNvPr>
          <p:cNvPicPr>
            <a:picLocks noChangeAspect="1"/>
          </p:cNvPicPr>
          <p:nvPr/>
        </p:nvPicPr>
        <p:blipFill>
          <a:blip r:embed="rId2" cstate="print"/>
          <a:stretch>
            <a:fillRect/>
          </a:stretch>
        </p:blipFill>
        <p:spPr>
          <a:xfrm>
            <a:off x="3714744" y="5000636"/>
            <a:ext cx="2143140" cy="1613561"/>
          </a:xfrm>
          <a:prstGeom prst="rect">
            <a:avLst/>
          </a:prstGeom>
        </p:spPr>
      </p:pic>
      <p:pic>
        <p:nvPicPr>
          <p:cNvPr id="5" name="Obraz 4">
            <a:extLst>
              <a:ext uri="{FF2B5EF4-FFF2-40B4-BE49-F238E27FC236}">
                <a16:creationId xmlns="" xmlns:a16="http://schemas.microsoft.com/office/drawing/2014/main" id="{A088A67E-A50D-44C2-B422-C5A8CE136229}"/>
              </a:ext>
            </a:extLst>
          </p:cNvPr>
          <p:cNvPicPr>
            <a:picLocks noChangeAspect="1"/>
          </p:cNvPicPr>
          <p:nvPr/>
        </p:nvPicPr>
        <p:blipFill>
          <a:blip r:embed="rId3" cstate="print"/>
          <a:stretch>
            <a:fillRect/>
          </a:stretch>
        </p:blipFill>
        <p:spPr>
          <a:xfrm rot="21219728">
            <a:off x="1648863" y="5234462"/>
            <a:ext cx="2066146" cy="1514122"/>
          </a:xfrm>
          <a:prstGeom prst="rect">
            <a:avLst/>
          </a:prstGeom>
        </p:spPr>
      </p:pic>
      <p:pic>
        <p:nvPicPr>
          <p:cNvPr id="6146" name="Picture 2" descr="Znalezione obrazy dla zapytania kino rysunek">
            <a:extLst>
              <a:ext uri="{FF2B5EF4-FFF2-40B4-BE49-F238E27FC236}">
                <a16:creationId xmlns="" xmlns:a16="http://schemas.microsoft.com/office/drawing/2014/main" id="{71E51A83-04B7-40D8-82AF-E5283DB58658}"/>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66858">
            <a:off x="5905684" y="5182457"/>
            <a:ext cx="1416902" cy="15699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ytuł 1"/>
          <p:cNvSpPr>
            <a:spLocks noGrp="1"/>
          </p:cNvSpPr>
          <p:nvPr>
            <p:ph type="title"/>
          </p:nvPr>
        </p:nvSpPr>
        <p:spPr>
          <a:xfrm>
            <a:off x="571472" y="428604"/>
            <a:ext cx="8229600" cy="476672"/>
          </a:xfrm>
        </p:spPr>
        <p:txBody>
          <a:bodyPr>
            <a:normAutofit fontScale="90000"/>
          </a:bodyPr>
          <a:lstStyle/>
          <a:p>
            <a:pPr algn="ctr"/>
            <a:r>
              <a:rPr lang="pl-PL" dirty="0"/>
              <a:t>Kino a Teatr</a:t>
            </a:r>
          </a:p>
        </p:txBody>
      </p:sp>
      <p:sp>
        <p:nvSpPr>
          <p:cNvPr id="3" name="Symbol zastępczy zawartości 2"/>
          <p:cNvSpPr>
            <a:spLocks noGrp="1"/>
          </p:cNvSpPr>
          <p:nvPr>
            <p:ph idx="1"/>
          </p:nvPr>
        </p:nvSpPr>
        <p:spPr>
          <a:xfrm>
            <a:off x="500034" y="1000108"/>
            <a:ext cx="8363272" cy="4464495"/>
          </a:xfrm>
        </p:spPr>
        <p:txBody>
          <a:bodyPr>
            <a:normAutofit fontScale="77500" lnSpcReduction="20000"/>
          </a:bodyPr>
          <a:lstStyle/>
          <a:p>
            <a:pPr>
              <a:buNone/>
            </a:pPr>
            <a:r>
              <a:rPr lang="pl-PL" dirty="0" smtClean="0"/>
              <a:t>   To</a:t>
            </a:r>
            <a:r>
              <a:rPr lang="pl-PL" dirty="0"/>
              <a:t>, czy jest się fanem kina czy teatru może wynikać </a:t>
            </a:r>
            <a:r>
              <a:rPr lang="pl-PL" dirty="0" smtClean="0"/>
              <a:t>   z </a:t>
            </a:r>
            <a:r>
              <a:rPr lang="pl-PL" dirty="0"/>
              <a:t>tego, jakie lubi się środki wyrazu, ale nie tylko </a:t>
            </a:r>
            <a:r>
              <a:rPr lang="pl-PL" dirty="0" smtClean="0"/>
              <a:t>       to </a:t>
            </a:r>
            <a:r>
              <a:rPr lang="pl-PL" dirty="0"/>
              <a:t>determinuje nasz wybór. </a:t>
            </a:r>
            <a:r>
              <a:rPr lang="pl-PL" u="sng" dirty="0" smtClean="0"/>
              <a:t>Filmy</a:t>
            </a:r>
            <a:r>
              <a:rPr lang="pl-PL" dirty="0" smtClean="0"/>
              <a:t> </a:t>
            </a:r>
            <a:r>
              <a:rPr lang="pl-PL" dirty="0"/>
              <a:t>coraz częściej ogląda się w samotności lub we własnym domowym gronie. Odeszły już w niepamięć czasy, gdy tłumna publiczność żywo reagowała na to, co dzieje się na ekranie. Oczywiście może tak się zdarzyć, gdy film jest popularny, a sala kinowa pełna, nie jest to jednak normą. </a:t>
            </a:r>
            <a:r>
              <a:rPr lang="pl-PL" u="sng" dirty="0"/>
              <a:t>Spotkanie</a:t>
            </a:r>
            <a:r>
              <a:rPr lang="pl-PL" dirty="0"/>
              <a:t> natomiast </a:t>
            </a:r>
            <a:r>
              <a:rPr lang="pl-PL" u="sng" dirty="0"/>
              <a:t>teatralnej ekipy </a:t>
            </a:r>
            <a:r>
              <a:rPr lang="pl-PL" dirty="0"/>
              <a:t>z widzami to zupełnie odmienne, niepowtarzalne emocje. Aktor może zareagować na śmiech, okrzyk, oklaski dochodzące ze strony publiczności, może dojść do interakcji, a nawet – tak być powinno. Często zdarza się że sztuka udaje się właśnie wtedy, gdy publiczność żywo reaguje na to, co dzieje się </a:t>
            </a:r>
            <a:r>
              <a:rPr lang="pl-PL" dirty="0" smtClean="0"/>
              <a:t>na </a:t>
            </a:r>
            <a:r>
              <a:rPr lang="pl-PL" dirty="0"/>
              <a:t>scenie.</a:t>
            </a:r>
          </a:p>
        </p:txBody>
      </p:sp>
      <p:sp>
        <p:nvSpPr>
          <p:cNvPr id="4" name="AutoShape 4" descr="Znalezione obrazy dla zapytania teatr rysunek">
            <a:extLst>
              <a:ext uri="{FF2B5EF4-FFF2-40B4-BE49-F238E27FC236}">
                <a16:creationId xmlns="" xmlns:a16="http://schemas.microsoft.com/office/drawing/2014/main" id="{9237951F-C9B8-48D1-864C-FA1F16DB6B1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0D1F30EA-7EAE-4CD5-9D93-B348965C71DB}"/>
              </a:ext>
            </a:extLst>
          </p:cNvPr>
          <p:cNvPicPr>
            <a:picLocks noChangeAspect="1"/>
          </p:cNvPicPr>
          <p:nvPr/>
        </p:nvPicPr>
        <p:blipFill>
          <a:blip r:embed="rId2" cstate="print"/>
          <a:stretch>
            <a:fillRect/>
          </a:stretch>
        </p:blipFill>
        <p:spPr>
          <a:xfrm>
            <a:off x="214282" y="1785926"/>
            <a:ext cx="2346344" cy="3344788"/>
          </a:xfrm>
          <a:prstGeom prst="rect">
            <a:avLst/>
          </a:prstGeom>
        </p:spPr>
      </p:pic>
      <p:pic>
        <p:nvPicPr>
          <p:cNvPr id="5" name="Obraz 4">
            <a:extLst>
              <a:ext uri="{FF2B5EF4-FFF2-40B4-BE49-F238E27FC236}">
                <a16:creationId xmlns="" xmlns:a16="http://schemas.microsoft.com/office/drawing/2014/main" id="{79676EA5-CE53-493D-BE0F-BBE8E597C5C3}"/>
              </a:ext>
            </a:extLst>
          </p:cNvPr>
          <p:cNvPicPr>
            <a:picLocks noChangeAspect="1"/>
          </p:cNvPicPr>
          <p:nvPr/>
        </p:nvPicPr>
        <p:blipFill>
          <a:blip r:embed="rId3" cstate="print"/>
          <a:stretch>
            <a:fillRect/>
          </a:stretch>
        </p:blipFill>
        <p:spPr>
          <a:xfrm rot="1126824">
            <a:off x="6610548" y="1732991"/>
            <a:ext cx="2134626" cy="1478426"/>
          </a:xfrm>
          <a:prstGeom prst="rect">
            <a:avLst/>
          </a:prstGeom>
        </p:spPr>
      </p:pic>
      <p:sp>
        <p:nvSpPr>
          <p:cNvPr id="2" name="Tytuł 1"/>
          <p:cNvSpPr>
            <a:spLocks noGrp="1"/>
          </p:cNvSpPr>
          <p:nvPr>
            <p:ph type="title"/>
          </p:nvPr>
        </p:nvSpPr>
        <p:spPr>
          <a:xfrm>
            <a:off x="500034" y="500042"/>
            <a:ext cx="8183880" cy="1051560"/>
          </a:xfrm>
        </p:spPr>
        <p:txBody>
          <a:bodyPr>
            <a:normAutofit fontScale="90000"/>
          </a:bodyPr>
          <a:lstStyle/>
          <a:p>
            <a:pPr algn="ctr"/>
            <a:r>
              <a:rPr lang="pl-PL" b="1" dirty="0"/>
              <a:t>Polscy aktorzy</a:t>
            </a:r>
            <a:br>
              <a:rPr lang="pl-PL" b="1" dirty="0"/>
            </a:br>
            <a:r>
              <a:rPr lang="pl-PL" sz="4000" dirty="0"/>
              <a:t>filmowi i teatralni</a:t>
            </a:r>
          </a:p>
        </p:txBody>
      </p:sp>
      <p:sp>
        <p:nvSpPr>
          <p:cNvPr id="3" name="Symbol zastępczy zawartości 2"/>
          <p:cNvSpPr>
            <a:spLocks noGrp="1"/>
          </p:cNvSpPr>
          <p:nvPr>
            <p:ph idx="1"/>
          </p:nvPr>
        </p:nvSpPr>
        <p:spPr>
          <a:xfrm>
            <a:off x="571472" y="1500174"/>
            <a:ext cx="8183880" cy="3830762"/>
          </a:xfrm>
        </p:spPr>
        <p:txBody>
          <a:bodyPr>
            <a:normAutofit/>
          </a:bodyPr>
          <a:lstStyle/>
          <a:p>
            <a:pPr marL="0" indent="0" algn="ctr">
              <a:buNone/>
            </a:pPr>
            <a:endParaRPr lang="pl-PL" sz="2800" b="1" dirty="0" smtClean="0"/>
          </a:p>
          <a:p>
            <a:pPr marL="0" indent="0" algn="ctr">
              <a:buNone/>
            </a:pPr>
            <a:endParaRPr lang="pl-PL" sz="2800" b="1" dirty="0"/>
          </a:p>
          <a:p>
            <a:pPr marL="0" indent="0" algn="ctr">
              <a:buNone/>
            </a:pPr>
            <a:r>
              <a:rPr lang="pl-PL" sz="2800" b="1" dirty="0" smtClean="0"/>
              <a:t>Mikołaj </a:t>
            </a:r>
            <a:r>
              <a:rPr lang="pl-PL" sz="2800" b="1" dirty="0"/>
              <a:t>Roznerski</a:t>
            </a:r>
            <a:r>
              <a:rPr lang="pl-PL" sz="2800" dirty="0"/>
              <a:t>  </a:t>
            </a:r>
          </a:p>
          <a:p>
            <a:pPr marL="0" indent="0" algn="ctr">
              <a:buNone/>
            </a:pPr>
            <a:r>
              <a:rPr lang="pl-PL" sz="2800" b="1" dirty="0"/>
              <a:t>Anna Dereszowska</a:t>
            </a:r>
            <a:endParaRPr lang="pl-PL" sz="2800" dirty="0"/>
          </a:p>
          <a:p>
            <a:pPr marL="0" indent="0" algn="ctr">
              <a:buNone/>
            </a:pPr>
            <a:r>
              <a:rPr lang="pl-PL" sz="2800" b="1" dirty="0"/>
              <a:t>Cezary Pazura</a:t>
            </a:r>
          </a:p>
          <a:p>
            <a:pPr algn="ctr">
              <a:buNone/>
            </a:pPr>
            <a:r>
              <a:rPr lang="pl-PL" sz="2800" b="1" dirty="0"/>
              <a:t>Janusz Gajos</a:t>
            </a:r>
          </a:p>
          <a:p>
            <a:pPr algn="ctr">
              <a:buNone/>
            </a:pPr>
            <a:r>
              <a:rPr lang="pl-PL" sz="2800" b="1" dirty="0"/>
              <a:t>            Roma Gąsiorowska-Żurawska</a:t>
            </a:r>
            <a:endParaRPr lang="pl-PL" sz="2800" dirty="0"/>
          </a:p>
          <a:p>
            <a:pPr algn="ctr">
              <a:buNone/>
            </a:pPr>
            <a:endParaRPr lang="pl-PL"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357166"/>
            <a:ext cx="8183880" cy="1051560"/>
          </a:xfrm>
        </p:spPr>
        <p:txBody>
          <a:bodyPr/>
          <a:lstStyle/>
          <a:p>
            <a:pPr algn="ctr"/>
            <a:r>
              <a:rPr lang="pl-PL" dirty="0" smtClean="0"/>
              <a:t>Mikołaj Roznerski</a:t>
            </a:r>
            <a:endParaRPr lang="pl-PL" dirty="0"/>
          </a:p>
        </p:txBody>
      </p:sp>
      <p:sp>
        <p:nvSpPr>
          <p:cNvPr id="3" name="Symbol zastępczy zawartości 2"/>
          <p:cNvSpPr>
            <a:spLocks noGrp="1"/>
          </p:cNvSpPr>
          <p:nvPr>
            <p:ph idx="1"/>
          </p:nvPr>
        </p:nvSpPr>
        <p:spPr>
          <a:xfrm>
            <a:off x="714348" y="1357298"/>
            <a:ext cx="8229600" cy="4525963"/>
          </a:xfrm>
        </p:spPr>
        <p:txBody>
          <a:bodyPr>
            <a:normAutofit fontScale="92500" lnSpcReduction="10000"/>
          </a:bodyPr>
          <a:lstStyle/>
          <a:p>
            <a:pPr algn="just">
              <a:buNone/>
            </a:pPr>
            <a:r>
              <a:rPr lang="pl-PL" sz="2000" b="1" dirty="0" smtClean="0"/>
              <a:t>      Mikołaj Roznerski</a:t>
            </a:r>
            <a:r>
              <a:rPr lang="pl-PL" sz="2000" dirty="0" smtClean="0"/>
              <a:t> – polski aktor teatralny i filmowy. Ukończył wrocławską filię Państwowej Wyższej Szkoły Teatralnej w Krakowie w 2008 i studia na Wydziale Teatralnym Akademii Sztuk Scenicznych w Pradze. W latach 2007–2011 był aktorem Teatru im. Juliusza Osterwy w Lublinie. W 2008 zagrał w teledysku do utworu „Krótka historia” zespołu Bajm. W 2007 zagrał w teledysku Edyty Górniak, „List”. Wystąpił również w jednej z reklam Heyah. Telewidzom znany jest z roli Marcina Chodakowskiego w serialu TVP2 ‘’M jak miłość’’. Zagrał w takich filmach jak: „Supermarket”, ‘’Chce się żyć’’, ‘’Karuzela’’, Karbala’’, ‘’ 7 rzeczy których nie wiecie o facetach’’, ‘’ Kochaj’’, ‘’ Porady na zdrady’’, ‘’Narzeczony na niby’‘.</a:t>
            </a:r>
          </a:p>
          <a:p>
            <a:pPr algn="r">
              <a:buNone/>
            </a:pPr>
            <a:endParaRPr lang="pl-PL" sz="2000" dirty="0" smtClean="0"/>
          </a:p>
          <a:p>
            <a:pPr algn="r">
              <a:buNone/>
            </a:pPr>
            <a:endParaRPr lang="pl-PL" sz="2000" dirty="0" smtClean="0"/>
          </a:p>
          <a:p>
            <a:pPr algn="r">
              <a:buNone/>
            </a:pPr>
            <a:r>
              <a:rPr lang="pl-PL" sz="2000" dirty="0" smtClean="0"/>
              <a:t>Opracowała: Emilka Kozdroń</a:t>
            </a:r>
          </a:p>
          <a:p>
            <a:endParaRPr lang="pl-PL" sz="2000" dirty="0"/>
          </a:p>
        </p:txBody>
      </p:sp>
      <p:pic>
        <p:nvPicPr>
          <p:cNvPr id="4" name="Obraz 3" descr="Podobny obraz"/>
          <p:cNvPicPr/>
          <p:nvPr/>
        </p:nvPicPr>
        <p:blipFill>
          <a:blip r:embed="rId2" cstate="print"/>
          <a:srcRect/>
          <a:stretch>
            <a:fillRect/>
          </a:stretch>
        </p:blipFill>
        <p:spPr bwMode="auto">
          <a:xfrm>
            <a:off x="571472" y="4643446"/>
            <a:ext cx="3681422" cy="180340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500042"/>
            <a:ext cx="8183880" cy="980122"/>
          </a:xfrm>
        </p:spPr>
        <p:txBody>
          <a:bodyPr/>
          <a:lstStyle/>
          <a:p>
            <a:pPr algn="ctr"/>
            <a:r>
              <a:rPr lang="pl-PL" dirty="0" smtClean="0"/>
              <a:t>Cezary Pazura</a:t>
            </a:r>
            <a:endParaRPr lang="pl-PL" dirty="0"/>
          </a:p>
        </p:txBody>
      </p:sp>
      <p:sp>
        <p:nvSpPr>
          <p:cNvPr id="3" name="Symbol zastępczy zawartości 2"/>
          <p:cNvSpPr>
            <a:spLocks noGrp="1"/>
          </p:cNvSpPr>
          <p:nvPr>
            <p:ph idx="1"/>
          </p:nvPr>
        </p:nvSpPr>
        <p:spPr>
          <a:xfrm>
            <a:off x="428596" y="1428736"/>
            <a:ext cx="8183880" cy="4187952"/>
          </a:xfrm>
        </p:spPr>
        <p:txBody>
          <a:bodyPr>
            <a:normAutofit fontScale="92500" lnSpcReduction="10000"/>
          </a:bodyPr>
          <a:lstStyle/>
          <a:p>
            <a:pPr>
              <a:buNone/>
            </a:pPr>
            <a:r>
              <a:rPr lang="pl-PL" dirty="0" smtClean="0"/>
              <a:t>    </a:t>
            </a:r>
            <a:r>
              <a:rPr lang="pl-PL" sz="1800" dirty="0" smtClean="0"/>
              <a:t>Zamiłowanie do aktorstwa odziedziczył po ojcu, który z dużymi sukcesami występował w teatrze amatorskim. Cezary Pazura ukończył szkołę muzyczną  w klasie klarnetu i fortepianu i postanowił zdawać do Państwowej Wyższej Szkoły Filmowej, Telewizyjnej i Teatralnej im. Leona Schillera w Łodzi. Za pierwszym razem mu się nie powiodło, ale druga próba była już udana. Ukończył ją w 1986 roku.  Początkowo grywał niewielkie role, ale po kreacji w "Krollu" Władysława Pasikowskiego z dnia na dzień stał się gwiazdą. W 1997 roku wystąpił w filmie, który okazał się być jednym z największych przebojów rodzimego kina: "Kiler" Juliusza Machulskiego. W 2007 roku debiutował jako reżyser kręcąc 23 odcinek serialu "Faceci do wzięcia", a w 2010 roku stworzył swój pierwszy film pełnometrażowy pt. "Weekend". 16 października 1998 roku odsłonięto gwiazdę aktora w Alei Gwiazd w Łodzi. </a:t>
            </a:r>
          </a:p>
          <a:p>
            <a:pPr>
              <a:buNone/>
            </a:pPr>
            <a:endParaRPr lang="pl-PL" sz="1800" dirty="0" smtClean="0"/>
          </a:p>
          <a:p>
            <a:pPr>
              <a:buNone/>
            </a:pPr>
            <a:r>
              <a:rPr lang="pl-PL" sz="1800" dirty="0" smtClean="0"/>
              <a:t>Opracował: Jakub Kowalczyk</a:t>
            </a:r>
          </a:p>
          <a:p>
            <a:endParaRPr lang="pl-PL" dirty="0"/>
          </a:p>
        </p:txBody>
      </p:sp>
      <p:pic>
        <p:nvPicPr>
          <p:cNvPr id="35842" name="Picture 2" descr="Znalezione obrazy dla zapytania cezary pazura"/>
          <p:cNvPicPr>
            <a:picLocks noChangeAspect="1" noChangeArrowheads="1"/>
          </p:cNvPicPr>
          <p:nvPr/>
        </p:nvPicPr>
        <p:blipFill>
          <a:blip r:embed="rId2"/>
          <a:srcRect/>
          <a:stretch>
            <a:fillRect/>
          </a:stretch>
        </p:blipFill>
        <p:spPr bwMode="auto">
          <a:xfrm>
            <a:off x="5929322" y="4714884"/>
            <a:ext cx="1428750" cy="1905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500042"/>
            <a:ext cx="8183880" cy="1051560"/>
          </a:xfrm>
        </p:spPr>
        <p:txBody>
          <a:bodyPr/>
          <a:lstStyle/>
          <a:p>
            <a:r>
              <a:rPr lang="pl-PL" dirty="0" smtClean="0"/>
              <a:t>Janusz Gajos</a:t>
            </a:r>
            <a:endParaRPr lang="pl-PL" dirty="0"/>
          </a:p>
        </p:txBody>
      </p:sp>
      <p:sp>
        <p:nvSpPr>
          <p:cNvPr id="3" name="Symbol zastępczy zawartości 2"/>
          <p:cNvSpPr>
            <a:spLocks noGrp="1"/>
          </p:cNvSpPr>
          <p:nvPr>
            <p:ph idx="1"/>
          </p:nvPr>
        </p:nvSpPr>
        <p:spPr>
          <a:xfrm>
            <a:off x="500034" y="1500174"/>
            <a:ext cx="8183880" cy="4187952"/>
          </a:xfrm>
        </p:spPr>
        <p:txBody>
          <a:bodyPr>
            <a:normAutofit fontScale="85000" lnSpcReduction="10000"/>
          </a:bodyPr>
          <a:lstStyle/>
          <a:p>
            <a:pPr algn="just">
              <a:buNone/>
            </a:pPr>
            <a:r>
              <a:rPr lang="pl-PL" sz="2000" dirty="0" smtClean="0"/>
              <a:t>      Uznawany jest za jednego z czołowych aktorów polskiego kina, legendę kinematografii. Na ekranach kin oraz deskach teatrów nieprzerwanie pojawia się od ponad trzech dekad, na trwale wpisując się historię </a:t>
            </a:r>
            <a:r>
              <a:rPr lang="pl-PL" sz="2000" dirty="0" err="1" smtClean="0"/>
              <a:t>kina.Co</a:t>
            </a:r>
            <a:r>
              <a:rPr lang="pl-PL" sz="2000" dirty="0" smtClean="0"/>
              <a:t> ciekawe, trzy razy z rzędu nie dostał się do Szkoły Filmowej w Łodzi, co zaowocowało pomysłem, by zostać dziennikarzem. Wszystkie planu uległy jednak zmianie, gdy okazał się iż za czwartym razem dostał się na swoje wymarzone studia. Jednak już podczas studiów stawiał pierwsze kroki na scenie teatru Dormana w Będzinie. Szkołę aktorską ukończył z opinią jednego z najzdolniejszych absolwentów i od razu praktycznie trafił na plan filmowy.  W 1965 roku rozpoczął współprace z Teatrem </a:t>
            </a:r>
          </a:p>
          <a:p>
            <a:pPr algn="just">
              <a:buNone/>
            </a:pPr>
            <a:r>
              <a:rPr lang="pl-PL" sz="2000" dirty="0" smtClean="0"/>
              <a:t>    im. Jaracza w Łodzi oraz w telewizyjnej produkcji</a:t>
            </a:r>
          </a:p>
          <a:p>
            <a:pPr algn="just">
              <a:buNone/>
            </a:pPr>
            <a:r>
              <a:rPr lang="pl-PL" sz="2000" dirty="0" smtClean="0"/>
              <a:t>    "Czterej pancerni".</a:t>
            </a:r>
          </a:p>
          <a:p>
            <a:pPr algn="r">
              <a:buNone/>
            </a:pPr>
            <a:endParaRPr lang="pl-PL" sz="2000" dirty="0" smtClean="0"/>
          </a:p>
          <a:p>
            <a:pPr>
              <a:buNone/>
            </a:pPr>
            <a:endParaRPr lang="pl-PL" sz="2000" dirty="0" smtClean="0"/>
          </a:p>
          <a:p>
            <a:pPr>
              <a:buNone/>
            </a:pPr>
            <a:r>
              <a:rPr lang="pl-PL" sz="2000" dirty="0" smtClean="0"/>
              <a:t>Opracował: Jan Cegłowski</a:t>
            </a:r>
          </a:p>
          <a:p>
            <a:endParaRPr lang="pl-PL" dirty="0"/>
          </a:p>
        </p:txBody>
      </p:sp>
      <p:pic>
        <p:nvPicPr>
          <p:cNvPr id="4" name="Obraz 3" descr="Znalezione obrazy dla zapytania janusz gajos"/>
          <p:cNvPicPr/>
          <p:nvPr/>
        </p:nvPicPr>
        <p:blipFill>
          <a:blip r:embed="rId2" cstate="print"/>
          <a:srcRect/>
          <a:stretch>
            <a:fillRect/>
          </a:stretch>
        </p:blipFill>
        <p:spPr bwMode="auto">
          <a:xfrm>
            <a:off x="6572264" y="4214818"/>
            <a:ext cx="1857388" cy="2357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5061</TotalTime>
  <Words>703</Words>
  <Application>Microsoft Office PowerPoint</Application>
  <PresentationFormat>Pokaz na ekranie (4:3)</PresentationFormat>
  <Paragraphs>78</Paragraphs>
  <Slides>15</Slides>
  <Notes>0</Notes>
  <HiddenSlides>0</HiddenSlides>
  <MMClips>0</MMClips>
  <ScaleCrop>false</ScaleCrop>
  <HeadingPairs>
    <vt:vector size="6" baseType="variant">
      <vt:variant>
        <vt:lpstr>Motyw</vt:lpstr>
      </vt:variant>
      <vt:variant>
        <vt:i4>1</vt:i4>
      </vt:variant>
      <vt:variant>
        <vt:lpstr>Osadzone serwery OLE</vt:lpstr>
      </vt:variant>
      <vt:variant>
        <vt:i4>2</vt:i4>
      </vt:variant>
      <vt:variant>
        <vt:lpstr>Tytuły slajdów</vt:lpstr>
      </vt:variant>
      <vt:variant>
        <vt:i4>15</vt:i4>
      </vt:variant>
    </vt:vector>
  </HeadingPairs>
  <TitlesOfParts>
    <vt:vector size="18" baseType="lpstr">
      <vt:lpstr>Aspekt</vt:lpstr>
      <vt:lpstr>Obraz</vt:lpstr>
      <vt:lpstr>Prezentacja</vt:lpstr>
      <vt:lpstr>O teatrze i filmie </vt:lpstr>
      <vt:lpstr>.</vt:lpstr>
      <vt:lpstr>Rola aktora</vt:lpstr>
      <vt:lpstr>Teatr i jego urok</vt:lpstr>
      <vt:lpstr>Kino a Teatr</vt:lpstr>
      <vt:lpstr>Polscy aktorzy filmowi i teatralni</vt:lpstr>
      <vt:lpstr>Mikołaj Roznerski</vt:lpstr>
      <vt:lpstr>Cezary Pazura</vt:lpstr>
      <vt:lpstr>Janusz Gajos</vt:lpstr>
      <vt:lpstr>Roma Gąsiorowska</vt:lpstr>
      <vt:lpstr>Anna Dereszowska</vt:lpstr>
      <vt:lpstr>Polskie filmy</vt:lpstr>
      <vt:lpstr>Polskie spektakle</vt:lpstr>
      <vt:lpstr>Slajd 14</vt:lpstr>
      <vt:lpstr>KONIEC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teatrze i filmie</dc:title>
  <dc:creator>Biblioteka</dc:creator>
  <cp:lastModifiedBy>Dom</cp:lastModifiedBy>
  <cp:revision>50</cp:revision>
  <dcterms:created xsi:type="dcterms:W3CDTF">2018-04-24T12:13:40Z</dcterms:created>
  <dcterms:modified xsi:type="dcterms:W3CDTF">2018-06-10T19:54:00Z</dcterms:modified>
</cp:coreProperties>
</file>