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eszyt3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3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eszyt3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7"/>
          <c:dPt>
            <c:idx val="0"/>
            <c:bubble3D val="0"/>
            <c:explosion val="18"/>
          </c:dPt>
          <c:dLbls>
            <c:dLbl>
              <c:idx val="0"/>
              <c:layout>
                <c:manualLayout>
                  <c:x val="-8.2357830271216098E-2"/>
                  <c:y val="-0.378249999999999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3386798872363176E-2"/>
                  <c:y val="0.1020833333333333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Arkusz2!$A$1:$A$2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Arkusz2!$B$1:$B$2</c:f>
              <c:numCache>
                <c:formatCode>0%</c:formatCode>
                <c:ptCount val="2"/>
                <c:pt idx="0">
                  <c:v>0.89000000000000012</c:v>
                </c:pt>
                <c:pt idx="1">
                  <c:v>0.11000000000000001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475308641975315E-2"/>
          <c:y val="4.8469684794153214E-2"/>
          <c:w val="0.84104938271604934"/>
          <c:h val="0.81326758526306975"/>
        </c:manualLayout>
      </c:layout>
      <c:pie3DChart>
        <c:varyColors val="1"/>
        <c:ser>
          <c:idx val="0"/>
          <c:order val="0"/>
          <c:explosion val="12"/>
          <c:dLbls>
            <c:dLbl>
              <c:idx val="0"/>
              <c:layout>
                <c:manualLayout>
                  <c:x val="-8.4787595994945078E-2"/>
                  <c:y val="-0.4068793757262266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7429826480023334E-2"/>
                  <c:y val="7.50613736789275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Arkusz2!$A$1:$A$2</c:f>
              <c:strCache>
                <c:ptCount val="2"/>
                <c:pt idx="0">
                  <c:v>Tak </c:v>
                </c:pt>
                <c:pt idx="1">
                  <c:v>Nie </c:v>
                </c:pt>
              </c:strCache>
            </c:strRef>
          </c:cat>
          <c:val>
            <c:numRef>
              <c:f>Arkusz2!$B$1:$B$2</c:f>
              <c:numCache>
                <c:formatCode>0%</c:formatCode>
                <c:ptCount val="2"/>
                <c:pt idx="0">
                  <c:v>0.87000000000000022</c:v>
                </c:pt>
                <c:pt idx="1">
                  <c:v>0.13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216049382716056E-2"/>
          <c:y val="0.18611111111111112"/>
          <c:w val="0.84104938271604934"/>
          <c:h val="0.8138888888888888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"/>
          </c:dPt>
          <c:dPt>
            <c:idx val="1"/>
            <c:bubble3D val="0"/>
            <c:explosion val="9"/>
          </c:dPt>
          <c:dPt>
            <c:idx val="2"/>
            <c:bubble3D val="0"/>
            <c:explosion val="7"/>
          </c:dPt>
          <c:dPt>
            <c:idx val="3"/>
            <c:bubble3D val="0"/>
            <c:explosion val="11"/>
          </c:dPt>
          <c:dPt>
            <c:idx val="4"/>
            <c:bubble3D val="0"/>
            <c:explosion val="10"/>
          </c:dPt>
          <c:dLbls>
            <c:dLbl>
              <c:idx val="0"/>
              <c:layout>
                <c:manualLayout>
                  <c:x val="-0.24441358024691359"/>
                  <c:y val="1.9594488188976376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b="1" dirty="0" err="1"/>
                      <a:t>Nauczyciel wychowawca
47%</a:t>
                    </a:r>
                    <a:endParaRPr lang="en-US" b="1" dirty="0"/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177237046758044"/>
                  <c:y val="-0.27044422572178478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15342179449791E-2"/>
                  <c:y val="-8.6948818897637798E-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3016428501992812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pl-PL" sz="2000" b="1" dirty="0"/>
                      <a:t>Sam/sama czytałem</a:t>
                    </a:r>
                    <a:r>
                      <a:rPr lang="pl-PL" sz="2000" b="1" dirty="0" smtClean="0"/>
                      <a:t>/ czytałam </a:t>
                    </a:r>
                    <a:r>
                      <a:rPr lang="pl-PL" sz="2000" b="1" dirty="0"/>
                      <a:t>na ten temat
11%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382980946826091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pl-P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Arkusz1!$A$1:$A$5</c:f>
              <c:strCache>
                <c:ptCount val="5"/>
                <c:pt idx="0">
                  <c:v>Nauczyciel wychowawca</c:v>
                </c:pt>
                <c:pt idx="1">
                  <c:v>Rodzice</c:v>
                </c:pt>
                <c:pt idx="2">
                  <c:v>Pedagog</c:v>
                </c:pt>
                <c:pt idx="3">
                  <c:v>Sam/sama czytałem/czytałam na ten temat</c:v>
                </c:pt>
                <c:pt idx="4">
                  <c:v>Nikt mnie nie zapoznał z takimi prawami</c:v>
                </c:pt>
              </c:strCache>
            </c:strRef>
          </c:cat>
          <c:val>
            <c:numRef>
              <c:f>Arkusz1!$B$1:$B$5</c:f>
              <c:numCache>
                <c:formatCode>0%</c:formatCode>
                <c:ptCount val="5"/>
                <c:pt idx="0">
                  <c:v>0.4</c:v>
                </c:pt>
                <c:pt idx="1">
                  <c:v>0.26</c:v>
                </c:pt>
                <c:pt idx="2">
                  <c:v>4.0000000000000015E-2</c:v>
                </c:pt>
                <c:pt idx="3">
                  <c:v>9.0000000000000024E-2</c:v>
                </c:pt>
                <c:pt idx="4">
                  <c:v>0.05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043209876543217E-2"/>
          <c:y val="0.17916666666666667"/>
          <c:w val="0.84104938271604934"/>
          <c:h val="0.81388888888888888"/>
        </c:manualLayout>
      </c:layout>
      <c:pie3DChart>
        <c:varyColors val="1"/>
        <c:ser>
          <c:idx val="0"/>
          <c:order val="0"/>
          <c:explosion val="2"/>
          <c:dLbls>
            <c:dLbl>
              <c:idx val="0"/>
              <c:layout>
                <c:manualLayout>
                  <c:x val="-0.2444675925925926"/>
                  <c:y val="5.761220472440944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3951710897248954"/>
                  <c:y val="-0.2238611111111111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err="1" smtClean="0"/>
                      <a:t>Dekl</a:t>
                    </a:r>
                    <a:r>
                      <a:rPr lang="pl-PL" sz="2000" b="1" dirty="0" smtClean="0"/>
                      <a:t>a</a:t>
                    </a:r>
                    <a:r>
                      <a:rPr lang="en-US" sz="2000" b="1" dirty="0" err="1" smtClean="0"/>
                      <a:t>racja</a:t>
                    </a:r>
                    <a:r>
                      <a:rPr lang="en-US" sz="2000" b="1" dirty="0" smtClean="0"/>
                      <a:t> </a:t>
                    </a:r>
                    <a:r>
                      <a:rPr lang="pl-PL" sz="2000" b="1" dirty="0" smtClean="0"/>
                      <a:t>P</a:t>
                    </a:r>
                    <a:r>
                      <a:rPr lang="en-US" sz="2000" b="1" dirty="0" smtClean="0"/>
                      <a:t>raw </a:t>
                    </a:r>
                    <a:r>
                      <a:rPr lang="pl-PL" sz="2000" b="1" dirty="0" smtClean="0"/>
                      <a:t>C</a:t>
                    </a:r>
                    <a:r>
                      <a:rPr lang="en-US" sz="2000" b="1" dirty="0" err="1" smtClean="0"/>
                      <a:t>złowieka</a:t>
                    </a:r>
                    <a:r>
                      <a:rPr lang="en-US" sz="2000" b="1" dirty="0" smtClean="0"/>
                      <a:t> </a:t>
                    </a:r>
                    <a:r>
                      <a:rPr lang="en-US" sz="2000" b="1" dirty="0"/>
                      <a:t>
35%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351614902303878"/>
                  <c:y val="0.132934820647419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Arkusz2!$A$1:$A$3</c:f>
              <c:strCache>
                <c:ptCount val="3"/>
                <c:pt idx="0">
                  <c:v>Konstytucja </c:v>
                </c:pt>
                <c:pt idx="1">
                  <c:v>Dekleracja praw człowieka </c:v>
                </c:pt>
                <c:pt idx="2">
                  <c:v>Kodeks</c:v>
                </c:pt>
              </c:strCache>
            </c:strRef>
          </c:cat>
          <c:val>
            <c:numRef>
              <c:f>Arkusz2!$B$1:$B$3</c:f>
              <c:numCache>
                <c:formatCode>0%</c:formatCode>
                <c:ptCount val="3"/>
                <c:pt idx="0">
                  <c:v>0.3600000000000001</c:v>
                </c:pt>
                <c:pt idx="1">
                  <c:v>0.28000000000000008</c:v>
                </c:pt>
                <c:pt idx="2">
                  <c:v>0.16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38"/>
          <c:dPt>
            <c:idx val="0"/>
            <c:bubble3D val="0"/>
            <c:explosion val="34"/>
          </c:dPt>
          <c:dLbls>
            <c:dLbl>
              <c:idx val="0"/>
              <c:layout>
                <c:manualLayout>
                  <c:x val="-0.18032589676290464"/>
                  <c:y val="-0.21592300962379701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err="1"/>
                      <a:t>Tak</a:t>
                    </a:r>
                    <a:r>
                      <a:rPr lang="en-US" sz="2000" b="1" dirty="0"/>
                      <a:t>
71%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1691613201127637"/>
                  <c:y val="0.10904374453193351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err="1"/>
                      <a:t>Nie</a:t>
                    </a:r>
                    <a:r>
                      <a:rPr lang="en-US" b="1" dirty="0"/>
                      <a:t>
29%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aseline="0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Arkusz3!$A$1:$A$2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Arkusz3!$B$1:$B$2</c:f>
              <c:numCache>
                <c:formatCode>0%</c:formatCode>
                <c:ptCount val="2"/>
                <c:pt idx="0">
                  <c:v>0.71000000000000019</c:v>
                </c:pt>
                <c:pt idx="1">
                  <c:v>0.29000000000000009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6"/>
          <c:dPt>
            <c:idx val="0"/>
            <c:bubble3D val="0"/>
            <c:explosion val="25"/>
          </c:dPt>
          <c:dLbls>
            <c:dLbl>
              <c:idx val="0"/>
              <c:layout>
                <c:manualLayout>
                  <c:x val="-4.9410360163312919E-2"/>
                  <c:y val="-0.41227777777777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8779284533877712E-2"/>
                  <c:y val="0.127777777777777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Arkusz4!$A$1:$A$2</c:f>
              <c:strCache>
                <c:ptCount val="2"/>
                <c:pt idx="0">
                  <c:v>Tak </c:v>
                </c:pt>
                <c:pt idx="1">
                  <c:v>Nie</c:v>
                </c:pt>
              </c:strCache>
            </c:strRef>
          </c:cat>
          <c:val>
            <c:numRef>
              <c:f>Arkusz4!$B$1:$B$2</c:f>
              <c:numCache>
                <c:formatCode>0%</c:formatCode>
                <c:ptCount val="2"/>
                <c:pt idx="0">
                  <c:v>0.93</c:v>
                </c:pt>
                <c:pt idx="1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25"/>
          </c:dPt>
          <c:dPt>
            <c:idx val="1"/>
            <c:bubble3D val="0"/>
            <c:explosion val="27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pl-PL"/>
                      <a:t>do </a:t>
                    </a:r>
                    <a:r>
                      <a:rPr lang="pl-PL" smtClean="0"/>
                      <a:t>18. </a:t>
                    </a:r>
                    <a:r>
                      <a:rPr lang="pl-PL"/>
                      <a:t>roku życia
94%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pl-PL"/>
                      <a:t>do </a:t>
                    </a:r>
                    <a:r>
                      <a:rPr lang="pl-PL" smtClean="0"/>
                      <a:t>19. </a:t>
                    </a:r>
                    <a:r>
                      <a:rPr lang="pl-PL"/>
                      <a:t>roku życia
2%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78839554777875"/>
                  <c:y val="1.7578740157480316E-2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pl-PL" sz="2000" b="1" dirty="0"/>
                      <a:t>do </a:t>
                    </a:r>
                    <a:r>
                      <a:rPr lang="pl-PL" sz="2000" b="1" dirty="0" smtClean="0"/>
                      <a:t>21. </a:t>
                    </a:r>
                    <a:r>
                      <a:rPr lang="pl-PL" sz="2000" b="1" dirty="0"/>
                      <a:t>roku życia
4%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Arkusz1!$A$1:$A$4</c:f>
              <c:strCache>
                <c:ptCount val="4"/>
                <c:pt idx="0">
                  <c:v>do 18 roku życia</c:v>
                </c:pt>
                <c:pt idx="1">
                  <c:v>do 19 roku życia</c:v>
                </c:pt>
                <c:pt idx="3">
                  <c:v>do 21 roku życia</c:v>
                </c:pt>
              </c:strCache>
            </c:strRef>
          </c:cat>
          <c:val>
            <c:numRef>
              <c:f>Arkusz1!$B$1:$B$4</c:f>
              <c:numCache>
                <c:formatCode>0%</c:formatCode>
                <c:ptCount val="4"/>
                <c:pt idx="0">
                  <c:v>0.94000000000000006</c:v>
                </c:pt>
                <c:pt idx="1">
                  <c:v>2.0000000000000004E-2</c:v>
                </c:pt>
                <c:pt idx="3">
                  <c:v>4.0000000000000008E-2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7.4747193059200939E-2"/>
                  <c:y val="-0.42963888888888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1590964323903952E-2"/>
                  <c:y val="0.1395833333333333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Arkusz2!$A$1:$A$2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Arkusz2!$B$1:$B$2</c:f>
              <c:numCache>
                <c:formatCode>0%</c:formatCode>
                <c:ptCount val="2"/>
                <c:pt idx="0">
                  <c:v>0.89</c:v>
                </c:pt>
                <c:pt idx="1">
                  <c:v>0.11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7"/>
          <c:dLbls>
            <c:dLbl>
              <c:idx val="0"/>
              <c:layout>
                <c:manualLayout>
                  <c:x val="-0.15904624769126083"/>
                  <c:y val="8.3333333333333332E-3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 Prawa </a:t>
                    </a:r>
                    <a:r>
                      <a:rPr lang="pl-PL" dirty="0"/>
                      <a:t>do poczucia </a:t>
                    </a:r>
                    <a:r>
                      <a:rPr lang="pl-PL" dirty="0" err="1" smtClean="0"/>
                      <a:t>bezpieczeń-stwa</a:t>
                    </a:r>
                    <a:r>
                      <a:rPr lang="pl-PL" dirty="0" smtClean="0"/>
                      <a:t> </a:t>
                    </a:r>
                    <a:r>
                      <a:rPr lang="pl-PL" dirty="0"/>
                      <a:t>
24%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048419728783902"/>
                  <c:y val="1.03149606299212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8.9732550792262084E-2"/>
                  <c:y val="5.5555555555555558E-3"/>
                </c:manualLayout>
              </c:layout>
              <c:tx>
                <c:rich>
                  <a:bodyPr/>
                  <a:lstStyle/>
                  <a:p>
                    <a:r>
                      <a:rPr lang="pl-PL" dirty="0"/>
                      <a:t>Prawa do </a:t>
                    </a:r>
                    <a:r>
                      <a:rPr lang="pl-PL" dirty="0" smtClean="0"/>
                      <a:t>nietykalno-</a:t>
                    </a:r>
                    <a:r>
                      <a:rPr lang="pl-PL" dirty="0" err="1" smtClean="0"/>
                      <a:t>ści</a:t>
                    </a:r>
                    <a:r>
                      <a:rPr lang="pl-PL" dirty="0" smtClean="0"/>
                      <a:t> </a:t>
                    </a:r>
                    <a:r>
                      <a:rPr lang="pl-PL" dirty="0"/>
                      <a:t>cielesnej
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Arkusz3!$A$1:$A$6</c:f>
              <c:strCache>
                <c:ptCount val="6"/>
                <c:pt idx="0">
                  <c:v>Prawa do poczucia bezpieczeństwa </c:v>
                </c:pt>
                <c:pt idx="1">
                  <c:v>Prawa do nauki</c:v>
                </c:pt>
                <c:pt idx="2">
                  <c:v>Prawa do zdania</c:v>
                </c:pt>
                <c:pt idx="3">
                  <c:v>Prawa do życia</c:v>
                </c:pt>
                <c:pt idx="4">
                  <c:v>Prawa do własnego zdania</c:v>
                </c:pt>
                <c:pt idx="5">
                  <c:v>Prawa do nietykalnosci cielesnej</c:v>
                </c:pt>
              </c:strCache>
            </c:strRef>
          </c:cat>
          <c:val>
            <c:numRef>
              <c:f>Arkusz3!$B$1:$B$6</c:f>
              <c:numCache>
                <c:formatCode>0%</c:formatCode>
                <c:ptCount val="6"/>
                <c:pt idx="0">
                  <c:v>0.44</c:v>
                </c:pt>
                <c:pt idx="1">
                  <c:v>0.31000000000000005</c:v>
                </c:pt>
                <c:pt idx="2">
                  <c:v>0.33000000000000007</c:v>
                </c:pt>
                <c:pt idx="3">
                  <c:v>0.29000000000000004</c:v>
                </c:pt>
                <c:pt idx="4">
                  <c:v>0.33000000000000007</c:v>
                </c:pt>
                <c:pt idx="5">
                  <c:v>0.16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39D48-05BE-43D4-A4B1-012DEF40D868}" type="datetimeFigureOut">
              <a:rPr lang="pl-PL" smtClean="0"/>
              <a:t>2017-06-04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38BB6-7016-4E58-8C1D-3F4DB0E040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23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38BB6-7016-4E58-8C1D-3F4DB0E040C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897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29D-6486-41CD-9520-B33710B5C767}" type="datetimeFigureOut">
              <a:rPr lang="pl-PL" smtClean="0"/>
              <a:pPr/>
              <a:t>2017-06-04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F1DF6-7B1D-4845-ACA2-FDDAEB12EC2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29D-6486-41CD-9520-B33710B5C767}" type="datetimeFigureOut">
              <a:rPr lang="pl-PL" smtClean="0"/>
              <a:pPr/>
              <a:t>2017-06-04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DF6-7B1D-4845-ACA2-FDDAEB12E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29D-6486-41CD-9520-B33710B5C767}" type="datetimeFigureOut">
              <a:rPr lang="pl-PL" smtClean="0"/>
              <a:pPr/>
              <a:t>2017-06-04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DF6-7B1D-4845-ACA2-FDDAEB12E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F8329D-6486-41CD-9520-B33710B5C767}" type="datetimeFigureOut">
              <a:rPr lang="pl-PL" smtClean="0"/>
              <a:pPr/>
              <a:t>2017-06-04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6BF1DF6-7B1D-4845-ACA2-FDDAEB12EC2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29D-6486-41CD-9520-B33710B5C767}" type="datetimeFigureOut">
              <a:rPr lang="pl-PL" smtClean="0"/>
              <a:pPr/>
              <a:t>2017-06-04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DF6-7B1D-4845-ACA2-FDDAEB12EC2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29D-6486-41CD-9520-B33710B5C767}" type="datetimeFigureOut">
              <a:rPr lang="pl-PL" smtClean="0"/>
              <a:pPr/>
              <a:t>2017-06-04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DF6-7B1D-4845-ACA2-FDDAEB12EC2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DF6-7B1D-4845-ACA2-FDDAEB12EC2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29D-6486-41CD-9520-B33710B5C767}" type="datetimeFigureOut">
              <a:rPr lang="pl-PL" smtClean="0"/>
              <a:pPr/>
              <a:t>2017-06-04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29D-6486-41CD-9520-B33710B5C767}" type="datetimeFigureOut">
              <a:rPr lang="pl-PL" smtClean="0"/>
              <a:pPr/>
              <a:t>2017-06-04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DF6-7B1D-4845-ACA2-FDDAEB12EC2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29D-6486-41CD-9520-B33710B5C767}" type="datetimeFigureOut">
              <a:rPr lang="pl-PL" smtClean="0"/>
              <a:pPr/>
              <a:t>2017-06-04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F1DF6-7B1D-4845-ACA2-FDDAEB12EC2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F8329D-6486-41CD-9520-B33710B5C767}" type="datetimeFigureOut">
              <a:rPr lang="pl-PL" smtClean="0"/>
              <a:pPr/>
              <a:t>2017-06-04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6BF1DF6-7B1D-4845-ACA2-FDDAEB12EC2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8329D-6486-41CD-9520-B33710B5C767}" type="datetimeFigureOut">
              <a:rPr lang="pl-PL" smtClean="0"/>
              <a:pPr/>
              <a:t>2017-06-04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BF1DF6-7B1D-4845-ACA2-FDDAEB12EC2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F8329D-6486-41CD-9520-B33710B5C767}" type="datetimeFigureOut">
              <a:rPr lang="pl-PL" smtClean="0"/>
              <a:pPr/>
              <a:t>2017-06-04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6BF1DF6-7B1D-4845-ACA2-FDDAEB12EC2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b="1" dirty="0" smtClean="0"/>
              <a:t>Ankieta dotycząca </a:t>
            </a:r>
            <a:r>
              <a:rPr lang="pl-PL" b="1" dirty="0" smtClean="0"/>
              <a:t>praw człowieka przeprowadzona                         w ramach projektu edukacyjnego  w Gimnazjum                        w Strzyżewie - 2017 r.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Podsumowanie ankiety!!!</a:t>
            </a:r>
            <a:endParaRPr lang="pl-PL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2288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Znajomość </a:t>
            </a:r>
            <a:r>
              <a:rPr lang="pl-PL" b="1" dirty="0" smtClean="0"/>
              <a:t>praw, </a:t>
            </a:r>
            <a:r>
              <a:rPr lang="pl-PL" b="1" dirty="0" smtClean="0"/>
              <a:t>które </a:t>
            </a:r>
            <a:r>
              <a:rPr lang="pl-PL" b="1" dirty="0" smtClean="0"/>
              <a:t>posiadamy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753185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Admin\Downloads\18578744_1836999073294288_1512474153_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Czy młodzi ludzie znają swoje prawa?</a:t>
            </a:r>
            <a:endParaRPr lang="pl-PL" sz="3600" b="1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347270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740261"/>
              </p:ext>
            </p:extLst>
          </p:nvPr>
        </p:nvGraphicFramePr>
        <p:xfrm>
          <a:off x="500034" y="178592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Czy w szkole respektowane są </a:t>
            </a:r>
            <a:r>
              <a:rPr lang="pl-PL" b="1" dirty="0" smtClean="0"/>
              <a:t>               prawa </a:t>
            </a:r>
            <a:r>
              <a:rPr lang="pl-PL" b="1" dirty="0" smtClean="0"/>
              <a:t>człowieka?</a:t>
            </a:r>
            <a:endParaRPr lang="pl-PL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-13688"/>
            <a:ext cx="8229600" cy="1714496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Kto zapoznał cie z prawami człowieka?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886715"/>
              </p:ext>
            </p:extLst>
          </p:nvPr>
        </p:nvGraphicFramePr>
        <p:xfrm>
          <a:off x="395536" y="198884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Wymień dokumenty, które </a:t>
            </a:r>
            <a:r>
              <a:rPr lang="pl-PL" dirty="0" smtClean="0"/>
              <a:t>określają </a:t>
            </a:r>
            <a:r>
              <a:rPr lang="pl-PL" dirty="0" smtClean="0"/>
              <a:t>prawa dziecka i prawa człowieka?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847391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Czy wszyscy ludzie </a:t>
            </a:r>
            <a:r>
              <a:rPr lang="pl-PL" b="1" dirty="0" smtClean="0"/>
              <a:t>mają                                         takie  same  prawa</a:t>
            </a:r>
            <a:r>
              <a:rPr lang="pl-PL" b="1" dirty="0" smtClean="0"/>
              <a:t>?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935004"/>
              </p:ext>
            </p:extLst>
          </p:nvPr>
        </p:nvGraphicFramePr>
        <p:xfrm>
          <a:off x="467544" y="1916832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20416"/>
          </a:xfrm>
        </p:spPr>
        <p:txBody>
          <a:bodyPr>
            <a:normAutofit/>
          </a:bodyPr>
          <a:lstStyle/>
          <a:p>
            <a:pPr algn="ctr"/>
            <a:r>
              <a:rPr lang="pl-PL" b="1" dirty="0" smtClean="0"/>
              <a:t>Czy prawa dziecka obowiązują </a:t>
            </a:r>
            <a:r>
              <a:rPr lang="pl-PL" b="1" dirty="0" smtClean="0"/>
              <a:t>               tylko w </a:t>
            </a:r>
            <a:r>
              <a:rPr lang="pl-PL" b="1" dirty="0" smtClean="0"/>
              <a:t>Polsce?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91973"/>
              </p:ext>
            </p:extLst>
          </p:nvPr>
        </p:nvGraphicFramePr>
        <p:xfrm>
          <a:off x="467544" y="1772816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Do którego roku życia obowiązują </a:t>
            </a:r>
            <a:r>
              <a:rPr lang="pl-PL" b="1" dirty="0" smtClean="0"/>
              <a:t>             prawa </a:t>
            </a:r>
            <a:r>
              <a:rPr lang="pl-PL" b="1" dirty="0" smtClean="0"/>
              <a:t>dziecka? 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875275"/>
              </p:ext>
            </p:extLst>
          </p:nvPr>
        </p:nvGraphicFramePr>
        <p:xfrm>
          <a:off x="395536" y="198884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Czy wiesz w którym roku powstały pierwsze prawa w Polsce?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221238"/>
              </p:ext>
            </p:extLst>
          </p:nvPr>
        </p:nvGraphicFramePr>
        <p:xfrm>
          <a:off x="395536" y="198884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132</TotalTime>
  <Words>159</Words>
  <Application>Microsoft Office PowerPoint</Application>
  <PresentationFormat>Pokaz na ekranie (4:3)</PresentationFormat>
  <Paragraphs>36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Papier</vt:lpstr>
      <vt:lpstr>Podsumowanie ankiety!!!</vt:lpstr>
      <vt:lpstr>Czy młodzi ludzie znają swoje prawa?</vt:lpstr>
      <vt:lpstr>Czy w szkole respektowane są                prawa człowieka?</vt:lpstr>
      <vt:lpstr>Kto zapoznał cie z prawami człowieka?</vt:lpstr>
      <vt:lpstr>Wymień dokumenty, które określają prawa dziecka i prawa człowieka?</vt:lpstr>
      <vt:lpstr>Czy wszyscy ludzie mają                                         takie  same  prawa?</vt:lpstr>
      <vt:lpstr>Czy prawa dziecka obowiązują                tylko w Polsce?</vt:lpstr>
      <vt:lpstr>Do którego roku życia obowiązują              prawa dziecka? </vt:lpstr>
      <vt:lpstr>Czy wiesz w którym roku powstały pierwsze prawa w Polsce?</vt:lpstr>
      <vt:lpstr>Znajomość praw, które posiadamy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User</cp:lastModifiedBy>
  <cp:revision>20</cp:revision>
  <dcterms:created xsi:type="dcterms:W3CDTF">2017-05-17T17:04:43Z</dcterms:created>
  <dcterms:modified xsi:type="dcterms:W3CDTF">2017-06-04T10:05:01Z</dcterms:modified>
</cp:coreProperties>
</file>