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840" r:id="rId2"/>
  </p:sldMasterIdLst>
  <p:notesMasterIdLst>
    <p:notesMasterId r:id="rId73"/>
  </p:notesMasterIdLst>
  <p:sldIdLst>
    <p:sldId id="272" r:id="rId3"/>
    <p:sldId id="367" r:id="rId4"/>
    <p:sldId id="368" r:id="rId5"/>
    <p:sldId id="380" r:id="rId6"/>
    <p:sldId id="369" r:id="rId7"/>
    <p:sldId id="281" r:id="rId8"/>
    <p:sldId id="337" r:id="rId9"/>
    <p:sldId id="381" r:id="rId10"/>
    <p:sldId id="360" r:id="rId11"/>
    <p:sldId id="283" r:id="rId12"/>
    <p:sldId id="338" r:id="rId13"/>
    <p:sldId id="382" r:id="rId14"/>
    <p:sldId id="284" r:id="rId15"/>
    <p:sldId id="293" r:id="rId16"/>
    <p:sldId id="340" r:id="rId17"/>
    <p:sldId id="294" r:id="rId18"/>
    <p:sldId id="361" r:id="rId19"/>
    <p:sldId id="363" r:id="rId20"/>
    <p:sldId id="364" r:id="rId21"/>
    <p:sldId id="295" r:id="rId22"/>
    <p:sldId id="296" r:id="rId23"/>
    <p:sldId id="297" r:id="rId24"/>
    <p:sldId id="298" r:id="rId25"/>
    <p:sldId id="299" r:id="rId26"/>
    <p:sldId id="365" r:id="rId27"/>
    <p:sldId id="383" r:id="rId28"/>
    <p:sldId id="341" r:id="rId29"/>
    <p:sldId id="366" r:id="rId30"/>
    <p:sldId id="344" r:id="rId31"/>
    <p:sldId id="343" r:id="rId32"/>
    <p:sldId id="391" r:id="rId33"/>
    <p:sldId id="345" r:id="rId34"/>
    <p:sldId id="384" r:id="rId35"/>
    <p:sldId id="311" r:id="rId36"/>
    <p:sldId id="312" r:id="rId37"/>
    <p:sldId id="385" r:id="rId38"/>
    <p:sldId id="313" r:id="rId39"/>
    <p:sldId id="386" r:id="rId40"/>
    <p:sldId id="314" r:id="rId41"/>
    <p:sldId id="315" r:id="rId42"/>
    <p:sldId id="316" r:id="rId43"/>
    <p:sldId id="317" r:id="rId44"/>
    <p:sldId id="346" r:id="rId45"/>
    <p:sldId id="347" r:id="rId46"/>
    <p:sldId id="387" r:id="rId47"/>
    <p:sldId id="348" r:id="rId48"/>
    <p:sldId id="349" r:id="rId49"/>
    <p:sldId id="388" r:id="rId50"/>
    <p:sldId id="389" r:id="rId51"/>
    <p:sldId id="350" r:id="rId52"/>
    <p:sldId id="356" r:id="rId53"/>
    <p:sldId id="352" r:id="rId54"/>
    <p:sldId id="357" r:id="rId55"/>
    <p:sldId id="354" r:id="rId56"/>
    <p:sldId id="358" r:id="rId57"/>
    <p:sldId id="325" r:id="rId58"/>
    <p:sldId id="390" r:id="rId59"/>
    <p:sldId id="373" r:id="rId60"/>
    <p:sldId id="374" r:id="rId61"/>
    <p:sldId id="372" r:id="rId62"/>
    <p:sldId id="334" r:id="rId63"/>
    <p:sldId id="335" r:id="rId64"/>
    <p:sldId id="370" r:id="rId65"/>
    <p:sldId id="371" r:id="rId66"/>
    <p:sldId id="336" r:id="rId67"/>
    <p:sldId id="375" r:id="rId68"/>
    <p:sldId id="376" r:id="rId69"/>
    <p:sldId id="377" r:id="rId70"/>
    <p:sldId id="379" r:id="rId71"/>
    <p:sldId id="378" r:id="rId72"/>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sorterViewPr>
    <p:cViewPr>
      <p:scale>
        <a:sx n="100" d="100"/>
        <a:sy n="100" d="100"/>
      </p:scale>
      <p:origin x="0" y="31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E37F1D-5DF5-4C3E-B331-30E6F102BD26}" type="doc">
      <dgm:prSet loTypeId="urn:microsoft.com/office/officeart/2005/8/layout/hierarchy5" loCatId="hierarchy" qsTypeId="urn:microsoft.com/office/officeart/2005/8/quickstyle/3d5" qsCatId="3D" csTypeId="urn:microsoft.com/office/officeart/2005/8/colors/accent1_2" csCatId="accent1" phldr="1"/>
      <dgm:spPr/>
      <dgm:t>
        <a:bodyPr/>
        <a:lstStyle/>
        <a:p>
          <a:endParaRPr lang="pl-PL"/>
        </a:p>
      </dgm:t>
    </dgm:pt>
    <dgm:pt modelId="{5C5F932E-78DF-4D54-BE5D-4F9C70C480F1}">
      <dgm:prSet/>
      <dgm:spPr/>
      <dgm:t>
        <a:bodyPr/>
        <a:lstStyle/>
        <a:p>
          <a:pPr rtl="0"/>
          <a:r>
            <a:rPr lang="pl-PL" dirty="0" smtClean="0">
              <a:latin typeface="Calibri" pitchFamily="34" charset="0"/>
              <a:cs typeface="Calibri" pitchFamily="34" charset="0"/>
            </a:rPr>
            <a:t>Strategia wojenna łącząca działania konwencjonalne, nieregularne, cybernetyczne oraz, w zależności od sytuacji, również inne sposoby destrukcji. Wojna taka często jest prowadzona bez oficjalnego wypowiedzenia; jej charakter pozwala agresorowi na całkowite lub częściowe uniknięcie za nią odpowiedzialności.</a:t>
          </a:r>
          <a:endParaRPr lang="pl-PL" dirty="0">
            <a:latin typeface="Calibri" pitchFamily="34" charset="0"/>
            <a:cs typeface="Calibri" pitchFamily="34" charset="0"/>
          </a:endParaRPr>
        </a:p>
      </dgm:t>
    </dgm:pt>
    <dgm:pt modelId="{FA6D6745-7279-4709-962A-59780C6EE8F2}" type="parTrans" cxnId="{79C08C99-3374-4CFC-A50E-40F334B7FB83}">
      <dgm:prSet/>
      <dgm:spPr/>
      <dgm:t>
        <a:bodyPr/>
        <a:lstStyle/>
        <a:p>
          <a:endParaRPr lang="pl-PL"/>
        </a:p>
      </dgm:t>
    </dgm:pt>
    <dgm:pt modelId="{873755FA-3CE6-4258-830B-1A30E7C45F8D}" type="sibTrans" cxnId="{79C08C99-3374-4CFC-A50E-40F334B7FB83}">
      <dgm:prSet/>
      <dgm:spPr/>
      <dgm:t>
        <a:bodyPr/>
        <a:lstStyle/>
        <a:p>
          <a:endParaRPr lang="pl-PL"/>
        </a:p>
      </dgm:t>
    </dgm:pt>
    <dgm:pt modelId="{55A6DE96-3F02-4738-B50B-A0520E5E9B96}">
      <dgm:prSet/>
      <dgm:spPr/>
      <dgm:t>
        <a:bodyPr/>
        <a:lstStyle/>
        <a:p>
          <a:pPr rtl="0"/>
          <a:r>
            <a:rPr lang="pl-PL" dirty="0" smtClean="0"/>
            <a:t>Wojna hybrydowa Rosji z Ukrainą</a:t>
          </a:r>
          <a:endParaRPr lang="pl-PL" dirty="0"/>
        </a:p>
      </dgm:t>
    </dgm:pt>
    <dgm:pt modelId="{3C0E8F05-9F16-47D8-898B-AC47E90A5BBA}" type="parTrans" cxnId="{A1E7E4A5-1F9E-4F0F-94D6-CE7BB59227F2}">
      <dgm:prSet/>
      <dgm:spPr/>
      <dgm:t>
        <a:bodyPr/>
        <a:lstStyle/>
        <a:p>
          <a:endParaRPr lang="pl-PL"/>
        </a:p>
      </dgm:t>
    </dgm:pt>
    <dgm:pt modelId="{B62029D1-346E-445F-9F3D-7F14C6AC0256}" type="sibTrans" cxnId="{A1E7E4A5-1F9E-4F0F-94D6-CE7BB59227F2}">
      <dgm:prSet/>
      <dgm:spPr/>
      <dgm:t>
        <a:bodyPr/>
        <a:lstStyle/>
        <a:p>
          <a:endParaRPr lang="pl-PL"/>
        </a:p>
      </dgm:t>
    </dgm:pt>
    <dgm:pt modelId="{C0B3B703-53CE-48C1-8542-7D030612F04C}" type="pres">
      <dgm:prSet presAssocID="{CAE37F1D-5DF5-4C3E-B331-30E6F102BD26}" presName="mainComposite" presStyleCnt="0">
        <dgm:presLayoutVars>
          <dgm:chPref val="1"/>
          <dgm:dir/>
          <dgm:animOne val="branch"/>
          <dgm:animLvl val="lvl"/>
          <dgm:resizeHandles val="exact"/>
        </dgm:presLayoutVars>
      </dgm:prSet>
      <dgm:spPr/>
      <dgm:t>
        <a:bodyPr/>
        <a:lstStyle/>
        <a:p>
          <a:endParaRPr lang="pl-PL"/>
        </a:p>
      </dgm:t>
    </dgm:pt>
    <dgm:pt modelId="{A53667D4-CEBF-48AB-BC2C-106BC78A4258}" type="pres">
      <dgm:prSet presAssocID="{CAE37F1D-5DF5-4C3E-B331-30E6F102BD26}" presName="hierFlow" presStyleCnt="0"/>
      <dgm:spPr/>
    </dgm:pt>
    <dgm:pt modelId="{40CFC904-2532-4E53-A331-A6A6E4755376}" type="pres">
      <dgm:prSet presAssocID="{CAE37F1D-5DF5-4C3E-B331-30E6F102BD26}" presName="firstBuf" presStyleCnt="0"/>
      <dgm:spPr/>
    </dgm:pt>
    <dgm:pt modelId="{042A9542-8366-4E73-8A74-81C0C645D7EC}" type="pres">
      <dgm:prSet presAssocID="{CAE37F1D-5DF5-4C3E-B331-30E6F102BD26}" presName="hierChild1" presStyleCnt="0">
        <dgm:presLayoutVars>
          <dgm:chPref val="1"/>
          <dgm:animOne val="branch"/>
          <dgm:animLvl val="lvl"/>
        </dgm:presLayoutVars>
      </dgm:prSet>
      <dgm:spPr/>
    </dgm:pt>
    <dgm:pt modelId="{15E90CA8-30E2-42B5-B79E-D22ED3F74EE8}" type="pres">
      <dgm:prSet presAssocID="{5C5F932E-78DF-4D54-BE5D-4F9C70C480F1}" presName="Name17" presStyleCnt="0"/>
      <dgm:spPr/>
    </dgm:pt>
    <dgm:pt modelId="{57B9C15A-2FC9-4D5B-A700-7F849DC9D7F3}" type="pres">
      <dgm:prSet presAssocID="{5C5F932E-78DF-4D54-BE5D-4F9C70C480F1}" presName="level1Shape" presStyleLbl="node0" presStyleIdx="0" presStyleCnt="1" custLinFactNeighborX="-1411" custLinFactNeighborY="1623">
        <dgm:presLayoutVars>
          <dgm:chPref val="3"/>
        </dgm:presLayoutVars>
      </dgm:prSet>
      <dgm:spPr/>
      <dgm:t>
        <a:bodyPr/>
        <a:lstStyle/>
        <a:p>
          <a:endParaRPr lang="pl-PL"/>
        </a:p>
      </dgm:t>
    </dgm:pt>
    <dgm:pt modelId="{6D3D8659-B830-4649-8716-5B2EE954F6FA}" type="pres">
      <dgm:prSet presAssocID="{5C5F932E-78DF-4D54-BE5D-4F9C70C480F1}" presName="hierChild2" presStyleCnt="0"/>
      <dgm:spPr/>
    </dgm:pt>
    <dgm:pt modelId="{777A2F2E-E087-4BF8-8293-EADF5612D076}" type="pres">
      <dgm:prSet presAssocID="{CAE37F1D-5DF5-4C3E-B331-30E6F102BD26}" presName="bgShapesFlow" presStyleCnt="0"/>
      <dgm:spPr/>
    </dgm:pt>
    <dgm:pt modelId="{9111A7FA-5782-48CD-B2A9-EFD1EC3ABE12}" type="pres">
      <dgm:prSet presAssocID="{55A6DE96-3F02-4738-B50B-A0520E5E9B96}" presName="rectComp" presStyleCnt="0"/>
      <dgm:spPr/>
    </dgm:pt>
    <dgm:pt modelId="{7CFF1BBF-77A6-4B52-90E0-EF0DB06DE5CA}" type="pres">
      <dgm:prSet presAssocID="{55A6DE96-3F02-4738-B50B-A0520E5E9B96}" presName="bgRect" presStyleLbl="bgShp" presStyleIdx="0" presStyleCnt="1" custLinFactNeighborX="-5484" custLinFactNeighborY="-91110"/>
      <dgm:spPr/>
      <dgm:t>
        <a:bodyPr/>
        <a:lstStyle/>
        <a:p>
          <a:endParaRPr lang="pl-PL"/>
        </a:p>
      </dgm:t>
    </dgm:pt>
    <dgm:pt modelId="{137F0A38-9A9C-40E9-AFEE-0004B9046E71}" type="pres">
      <dgm:prSet presAssocID="{55A6DE96-3F02-4738-B50B-A0520E5E9B96}" presName="bgRectTx" presStyleLbl="bgShp" presStyleIdx="0" presStyleCnt="1">
        <dgm:presLayoutVars>
          <dgm:bulletEnabled val="1"/>
        </dgm:presLayoutVars>
      </dgm:prSet>
      <dgm:spPr/>
      <dgm:t>
        <a:bodyPr/>
        <a:lstStyle/>
        <a:p>
          <a:endParaRPr lang="pl-PL"/>
        </a:p>
      </dgm:t>
    </dgm:pt>
  </dgm:ptLst>
  <dgm:cxnLst>
    <dgm:cxn modelId="{79C08C99-3374-4CFC-A50E-40F334B7FB83}" srcId="{CAE37F1D-5DF5-4C3E-B331-30E6F102BD26}" destId="{5C5F932E-78DF-4D54-BE5D-4F9C70C480F1}" srcOrd="0" destOrd="0" parTransId="{FA6D6745-7279-4709-962A-59780C6EE8F2}" sibTransId="{873755FA-3CE6-4258-830B-1A30E7C45F8D}"/>
    <dgm:cxn modelId="{C255908E-D34E-4D10-ADCA-4FE2922A753E}" type="presOf" srcId="{55A6DE96-3F02-4738-B50B-A0520E5E9B96}" destId="{7CFF1BBF-77A6-4B52-90E0-EF0DB06DE5CA}" srcOrd="0" destOrd="0" presId="urn:microsoft.com/office/officeart/2005/8/layout/hierarchy5"/>
    <dgm:cxn modelId="{DBCD2EF9-3C49-4B14-9F76-AD592C256635}" type="presOf" srcId="{5C5F932E-78DF-4D54-BE5D-4F9C70C480F1}" destId="{57B9C15A-2FC9-4D5B-A700-7F849DC9D7F3}" srcOrd="0" destOrd="0" presId="urn:microsoft.com/office/officeart/2005/8/layout/hierarchy5"/>
    <dgm:cxn modelId="{A1E7E4A5-1F9E-4F0F-94D6-CE7BB59227F2}" srcId="{CAE37F1D-5DF5-4C3E-B331-30E6F102BD26}" destId="{55A6DE96-3F02-4738-B50B-A0520E5E9B96}" srcOrd="1" destOrd="0" parTransId="{3C0E8F05-9F16-47D8-898B-AC47E90A5BBA}" sibTransId="{B62029D1-346E-445F-9F3D-7F14C6AC0256}"/>
    <dgm:cxn modelId="{62AE4A52-2253-44F0-883F-9661687F7E08}" type="presOf" srcId="{55A6DE96-3F02-4738-B50B-A0520E5E9B96}" destId="{137F0A38-9A9C-40E9-AFEE-0004B9046E71}" srcOrd="1" destOrd="0" presId="urn:microsoft.com/office/officeart/2005/8/layout/hierarchy5"/>
    <dgm:cxn modelId="{A17EAA28-6E08-49B3-8977-A383FBA73F91}" type="presOf" srcId="{CAE37F1D-5DF5-4C3E-B331-30E6F102BD26}" destId="{C0B3B703-53CE-48C1-8542-7D030612F04C}" srcOrd="0" destOrd="0" presId="urn:microsoft.com/office/officeart/2005/8/layout/hierarchy5"/>
    <dgm:cxn modelId="{07D3E4C3-7B29-4CF8-8F20-53184470909C}" type="presParOf" srcId="{C0B3B703-53CE-48C1-8542-7D030612F04C}" destId="{A53667D4-CEBF-48AB-BC2C-106BC78A4258}" srcOrd="0" destOrd="0" presId="urn:microsoft.com/office/officeart/2005/8/layout/hierarchy5"/>
    <dgm:cxn modelId="{E3CC2BAC-ED31-4DBB-8F93-563F31899AF7}" type="presParOf" srcId="{A53667D4-CEBF-48AB-BC2C-106BC78A4258}" destId="{40CFC904-2532-4E53-A331-A6A6E4755376}" srcOrd="0" destOrd="0" presId="urn:microsoft.com/office/officeart/2005/8/layout/hierarchy5"/>
    <dgm:cxn modelId="{8B0C2920-0D77-402C-88DA-42CA790BDBB4}" type="presParOf" srcId="{A53667D4-CEBF-48AB-BC2C-106BC78A4258}" destId="{042A9542-8366-4E73-8A74-81C0C645D7EC}" srcOrd="1" destOrd="0" presId="urn:microsoft.com/office/officeart/2005/8/layout/hierarchy5"/>
    <dgm:cxn modelId="{1CED22B7-D04A-4674-AB52-DEDC6196F1F3}" type="presParOf" srcId="{042A9542-8366-4E73-8A74-81C0C645D7EC}" destId="{15E90CA8-30E2-42B5-B79E-D22ED3F74EE8}" srcOrd="0" destOrd="0" presId="urn:microsoft.com/office/officeart/2005/8/layout/hierarchy5"/>
    <dgm:cxn modelId="{134A86BA-C4D5-42E0-898B-4669F87EC2FF}" type="presParOf" srcId="{15E90CA8-30E2-42B5-B79E-D22ED3F74EE8}" destId="{57B9C15A-2FC9-4D5B-A700-7F849DC9D7F3}" srcOrd="0" destOrd="0" presId="urn:microsoft.com/office/officeart/2005/8/layout/hierarchy5"/>
    <dgm:cxn modelId="{D59BB5F0-6908-45C5-B467-8807C4C5FD2A}" type="presParOf" srcId="{15E90CA8-30E2-42B5-B79E-D22ED3F74EE8}" destId="{6D3D8659-B830-4649-8716-5B2EE954F6FA}" srcOrd="1" destOrd="0" presId="urn:microsoft.com/office/officeart/2005/8/layout/hierarchy5"/>
    <dgm:cxn modelId="{70763656-1E76-4BE5-B1E7-08E220B33AB4}" type="presParOf" srcId="{C0B3B703-53CE-48C1-8542-7D030612F04C}" destId="{777A2F2E-E087-4BF8-8293-EADF5612D076}" srcOrd="1" destOrd="0" presId="urn:microsoft.com/office/officeart/2005/8/layout/hierarchy5"/>
    <dgm:cxn modelId="{037B5730-C73A-425F-9481-E3009E630CEA}" type="presParOf" srcId="{777A2F2E-E087-4BF8-8293-EADF5612D076}" destId="{9111A7FA-5782-48CD-B2A9-EFD1EC3ABE12}" srcOrd="0" destOrd="0" presId="urn:microsoft.com/office/officeart/2005/8/layout/hierarchy5"/>
    <dgm:cxn modelId="{108B1211-6974-4B0B-82CB-CF9D2A0345F8}" type="presParOf" srcId="{9111A7FA-5782-48CD-B2A9-EFD1EC3ABE12}" destId="{7CFF1BBF-77A6-4B52-90E0-EF0DB06DE5CA}" srcOrd="0" destOrd="0" presId="urn:microsoft.com/office/officeart/2005/8/layout/hierarchy5"/>
    <dgm:cxn modelId="{FFA37060-48A8-4B83-BD40-5BBE8BC96D82}" type="presParOf" srcId="{9111A7FA-5782-48CD-B2A9-EFD1EC3ABE12}" destId="{137F0A38-9A9C-40E9-AFEE-0004B9046E71}"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3C22EE-2626-4B00-B465-CB5DF671AAF6}" type="doc">
      <dgm:prSet loTypeId="urn:microsoft.com/office/officeart/2005/8/layout/hierarchy5" loCatId="hierarchy" qsTypeId="urn:microsoft.com/office/officeart/2005/8/quickstyle/3d5" qsCatId="3D" csTypeId="urn:microsoft.com/office/officeart/2005/8/colors/accent1_2" csCatId="accent1"/>
      <dgm:spPr/>
      <dgm:t>
        <a:bodyPr/>
        <a:lstStyle/>
        <a:p>
          <a:endParaRPr lang="pl-PL"/>
        </a:p>
      </dgm:t>
    </dgm:pt>
    <dgm:pt modelId="{671854DE-CBAF-4C31-9E89-68289EFE5B02}">
      <dgm:prSet/>
      <dgm:spPr/>
      <dgm:t>
        <a:bodyPr/>
        <a:lstStyle/>
        <a:p>
          <a:pPr rtl="0"/>
          <a:r>
            <a:rPr lang="pl-PL" dirty="0" smtClean="0"/>
            <a:t>Tendencje separatystyczne na wschodzie i południu Ukrainy są </a:t>
          </a:r>
          <a:r>
            <a:rPr lang="pl-PL" dirty="0" smtClean="0">
              <a:latin typeface="Calibri" pitchFamily="34" charset="0"/>
              <a:cs typeface="Calibri" pitchFamily="34" charset="0"/>
            </a:rPr>
            <a:t>następstwem rewolucji z lutego 2014, zwanej </a:t>
          </a:r>
          <a:r>
            <a:rPr lang="pl-PL" dirty="0" err="1" smtClean="0">
              <a:latin typeface="Calibri" pitchFamily="34" charset="0"/>
              <a:cs typeface="Calibri" pitchFamily="34" charset="0"/>
            </a:rPr>
            <a:t>Euromajdanem</a:t>
          </a:r>
          <a:r>
            <a:rPr lang="pl-PL" dirty="0" smtClean="0">
              <a:latin typeface="Calibri" pitchFamily="34" charset="0"/>
              <a:cs typeface="Calibri" pitchFamily="34" charset="0"/>
            </a:rPr>
            <a:t>, która odsunęła od władzy prezydenta Wiktora </a:t>
          </a:r>
          <a:r>
            <a:rPr lang="pl-PL" dirty="0" err="1" smtClean="0">
              <a:latin typeface="Calibri" pitchFamily="34" charset="0"/>
              <a:cs typeface="Calibri" pitchFamily="34" charset="0"/>
            </a:rPr>
            <a:t>Janukowycza</a:t>
          </a:r>
          <a:r>
            <a:rPr lang="pl-PL" dirty="0" smtClean="0">
              <a:latin typeface="Calibri" pitchFamily="34" charset="0"/>
              <a:cs typeface="Calibri" pitchFamily="34" charset="0"/>
            </a:rPr>
            <a:t>. Przyczyną wybuchu masowych antyrządowych protestów na Ukrainie było odłożenie podpisania umowy stowarzyszeniowej z Unią Europejską przez prezydenta Wiktora </a:t>
          </a:r>
          <a:r>
            <a:rPr lang="pl-PL" dirty="0" err="1" smtClean="0">
              <a:latin typeface="Calibri" pitchFamily="34" charset="0"/>
              <a:cs typeface="Calibri" pitchFamily="34" charset="0"/>
            </a:rPr>
            <a:t>Janukowycza</a:t>
          </a:r>
          <a:r>
            <a:rPr lang="pl-PL" dirty="0" smtClean="0">
              <a:latin typeface="Calibri" pitchFamily="34" charset="0"/>
              <a:cs typeface="Calibri" pitchFamily="34" charset="0"/>
            </a:rPr>
            <a:t>. Masowe, demokratyczne protesty przerodziły się na ulicach Kijowa w rewolucję, po tym jak ukraińskie siły specjalne podległe prezydentowi Wiktorowi </a:t>
          </a:r>
          <a:r>
            <a:rPr lang="pl-PL" dirty="0" err="1" smtClean="0">
              <a:latin typeface="Calibri" pitchFamily="34" charset="0"/>
              <a:cs typeface="Calibri" pitchFamily="34" charset="0"/>
            </a:rPr>
            <a:t>Janukowyczowi</a:t>
          </a:r>
          <a:r>
            <a:rPr lang="pl-PL" dirty="0" smtClean="0">
              <a:latin typeface="Calibri" pitchFamily="34" charset="0"/>
              <a:cs typeface="Calibri" pitchFamily="34" charset="0"/>
            </a:rPr>
            <a:t> usiłowały krwawo stłumić proeuropejskie demonstracje. Wobec tego zachodnia i centralna Ukraina zbuntowała się przeciwko władzy nastawionej prorosyjsko Partii Regionów</a:t>
          </a:r>
          <a:r>
            <a:rPr lang="pl-PL" baseline="30000" dirty="0" smtClean="0">
              <a:latin typeface="Calibri" pitchFamily="34" charset="0"/>
              <a:cs typeface="Calibri" pitchFamily="34" charset="0"/>
            </a:rPr>
            <a:t>.</a:t>
          </a:r>
          <a:endParaRPr lang="pl-PL" dirty="0">
            <a:latin typeface="Calibri" pitchFamily="34" charset="0"/>
            <a:cs typeface="Calibri" pitchFamily="34" charset="0"/>
          </a:endParaRPr>
        </a:p>
      </dgm:t>
    </dgm:pt>
    <dgm:pt modelId="{C963CEF0-23D9-45CD-BE41-0DCADB7346D5}" type="parTrans" cxnId="{F99EE7E5-85F8-4F2E-AB0D-7C9BBF2C9946}">
      <dgm:prSet/>
      <dgm:spPr/>
      <dgm:t>
        <a:bodyPr/>
        <a:lstStyle/>
        <a:p>
          <a:endParaRPr lang="pl-PL"/>
        </a:p>
      </dgm:t>
    </dgm:pt>
    <dgm:pt modelId="{0DF28A1B-2D84-4A36-B715-8AE187931A82}" type="sibTrans" cxnId="{F99EE7E5-85F8-4F2E-AB0D-7C9BBF2C9946}">
      <dgm:prSet/>
      <dgm:spPr/>
      <dgm:t>
        <a:bodyPr/>
        <a:lstStyle/>
        <a:p>
          <a:endParaRPr lang="pl-PL"/>
        </a:p>
      </dgm:t>
    </dgm:pt>
    <dgm:pt modelId="{4F8BA4F2-8811-4990-A079-8B9DE3DDBF2B}" type="pres">
      <dgm:prSet presAssocID="{DC3C22EE-2626-4B00-B465-CB5DF671AAF6}" presName="mainComposite" presStyleCnt="0">
        <dgm:presLayoutVars>
          <dgm:chPref val="1"/>
          <dgm:dir/>
          <dgm:animOne val="branch"/>
          <dgm:animLvl val="lvl"/>
          <dgm:resizeHandles val="exact"/>
        </dgm:presLayoutVars>
      </dgm:prSet>
      <dgm:spPr/>
      <dgm:t>
        <a:bodyPr/>
        <a:lstStyle/>
        <a:p>
          <a:endParaRPr lang="pl-PL"/>
        </a:p>
      </dgm:t>
    </dgm:pt>
    <dgm:pt modelId="{86028AF4-BC9E-4C32-8FC7-161B88CA116B}" type="pres">
      <dgm:prSet presAssocID="{DC3C22EE-2626-4B00-B465-CB5DF671AAF6}" presName="hierFlow" presStyleCnt="0"/>
      <dgm:spPr/>
    </dgm:pt>
    <dgm:pt modelId="{DCBD5CD7-EC19-4BAA-92D2-A1BD6FFB6EF9}" type="pres">
      <dgm:prSet presAssocID="{DC3C22EE-2626-4B00-B465-CB5DF671AAF6}" presName="hierChild1" presStyleCnt="0">
        <dgm:presLayoutVars>
          <dgm:chPref val="1"/>
          <dgm:animOne val="branch"/>
          <dgm:animLvl val="lvl"/>
        </dgm:presLayoutVars>
      </dgm:prSet>
      <dgm:spPr/>
    </dgm:pt>
    <dgm:pt modelId="{F504AB59-F00E-4AC3-BD99-8A4305326BC2}" type="pres">
      <dgm:prSet presAssocID="{671854DE-CBAF-4C31-9E89-68289EFE5B02}" presName="Name17" presStyleCnt="0"/>
      <dgm:spPr/>
    </dgm:pt>
    <dgm:pt modelId="{CBE38B13-FB16-46C2-B9EE-C924A2561707}" type="pres">
      <dgm:prSet presAssocID="{671854DE-CBAF-4C31-9E89-68289EFE5B02}" presName="level1Shape" presStyleLbl="node0" presStyleIdx="0" presStyleCnt="1">
        <dgm:presLayoutVars>
          <dgm:chPref val="3"/>
        </dgm:presLayoutVars>
      </dgm:prSet>
      <dgm:spPr/>
      <dgm:t>
        <a:bodyPr/>
        <a:lstStyle/>
        <a:p>
          <a:endParaRPr lang="pl-PL"/>
        </a:p>
      </dgm:t>
    </dgm:pt>
    <dgm:pt modelId="{45D17B8C-F652-45D5-BA86-92705FE1F4CD}" type="pres">
      <dgm:prSet presAssocID="{671854DE-CBAF-4C31-9E89-68289EFE5B02}" presName="hierChild2" presStyleCnt="0"/>
      <dgm:spPr/>
    </dgm:pt>
    <dgm:pt modelId="{3B587081-3080-4147-A54C-81CDC6A65021}" type="pres">
      <dgm:prSet presAssocID="{DC3C22EE-2626-4B00-B465-CB5DF671AAF6}" presName="bgShapesFlow" presStyleCnt="0"/>
      <dgm:spPr/>
    </dgm:pt>
  </dgm:ptLst>
  <dgm:cxnLst>
    <dgm:cxn modelId="{F99EE7E5-85F8-4F2E-AB0D-7C9BBF2C9946}" srcId="{DC3C22EE-2626-4B00-B465-CB5DF671AAF6}" destId="{671854DE-CBAF-4C31-9E89-68289EFE5B02}" srcOrd="0" destOrd="0" parTransId="{C963CEF0-23D9-45CD-BE41-0DCADB7346D5}" sibTransId="{0DF28A1B-2D84-4A36-B715-8AE187931A82}"/>
    <dgm:cxn modelId="{3884E77E-FEA4-48B6-B70F-341FD7ABFD74}" type="presOf" srcId="{671854DE-CBAF-4C31-9E89-68289EFE5B02}" destId="{CBE38B13-FB16-46C2-B9EE-C924A2561707}" srcOrd="0" destOrd="0" presId="urn:microsoft.com/office/officeart/2005/8/layout/hierarchy5"/>
    <dgm:cxn modelId="{8D78C66B-8011-4AF9-9ADD-5CA9FD1F1DC6}" type="presOf" srcId="{DC3C22EE-2626-4B00-B465-CB5DF671AAF6}" destId="{4F8BA4F2-8811-4990-A079-8B9DE3DDBF2B}" srcOrd="0" destOrd="0" presId="urn:microsoft.com/office/officeart/2005/8/layout/hierarchy5"/>
    <dgm:cxn modelId="{71F664BA-4154-4126-96CD-F1CDDA717B66}" type="presParOf" srcId="{4F8BA4F2-8811-4990-A079-8B9DE3DDBF2B}" destId="{86028AF4-BC9E-4C32-8FC7-161B88CA116B}" srcOrd="0" destOrd="0" presId="urn:microsoft.com/office/officeart/2005/8/layout/hierarchy5"/>
    <dgm:cxn modelId="{D451AF1D-6ABF-4454-92FB-A4375D80B448}" type="presParOf" srcId="{86028AF4-BC9E-4C32-8FC7-161B88CA116B}" destId="{DCBD5CD7-EC19-4BAA-92D2-A1BD6FFB6EF9}" srcOrd="0" destOrd="0" presId="urn:microsoft.com/office/officeart/2005/8/layout/hierarchy5"/>
    <dgm:cxn modelId="{B2B09DB2-2102-4950-B42D-CA112B1A2540}" type="presParOf" srcId="{DCBD5CD7-EC19-4BAA-92D2-A1BD6FFB6EF9}" destId="{F504AB59-F00E-4AC3-BD99-8A4305326BC2}" srcOrd="0" destOrd="0" presId="urn:microsoft.com/office/officeart/2005/8/layout/hierarchy5"/>
    <dgm:cxn modelId="{BB9514E9-9E91-4F8C-969E-DA793BF65B60}" type="presParOf" srcId="{F504AB59-F00E-4AC3-BD99-8A4305326BC2}" destId="{CBE38B13-FB16-46C2-B9EE-C924A2561707}" srcOrd="0" destOrd="0" presId="urn:microsoft.com/office/officeart/2005/8/layout/hierarchy5"/>
    <dgm:cxn modelId="{EF76A065-5770-46A3-AC83-380487CD4E0D}" type="presParOf" srcId="{F504AB59-F00E-4AC3-BD99-8A4305326BC2}" destId="{45D17B8C-F652-45D5-BA86-92705FE1F4CD}" srcOrd="1" destOrd="0" presId="urn:microsoft.com/office/officeart/2005/8/layout/hierarchy5"/>
    <dgm:cxn modelId="{F81A22EC-CBA9-4B9C-AE42-F7309D1E4500}" type="presParOf" srcId="{4F8BA4F2-8811-4990-A079-8B9DE3DDBF2B}" destId="{3B587081-3080-4147-A54C-81CDC6A65021}" srcOrd="1" destOrd="0" presId="urn:microsoft.com/office/officeart/2005/8/layout/hierarchy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54FBDF-AD72-495C-9AE5-2D40432C19B6}" type="doc">
      <dgm:prSet loTypeId="urn:microsoft.com/office/officeart/2005/8/layout/vList5" loCatId="list" qsTypeId="urn:microsoft.com/office/officeart/2005/8/quickstyle/3d5" qsCatId="3D" csTypeId="urn:microsoft.com/office/officeart/2005/8/colors/accent1_2" csCatId="accent1" phldr="1"/>
      <dgm:spPr/>
      <dgm:t>
        <a:bodyPr/>
        <a:lstStyle/>
        <a:p>
          <a:endParaRPr lang="pl-PL"/>
        </a:p>
      </dgm:t>
    </dgm:pt>
    <dgm:pt modelId="{377CAE51-2029-43B8-B954-6277345BDADC}">
      <dgm:prSet custT="1"/>
      <dgm:spPr/>
      <dgm:t>
        <a:bodyPr/>
        <a:lstStyle/>
        <a:p>
          <a:pPr rtl="0"/>
          <a:r>
            <a:rPr lang="pl-PL" sz="900" dirty="0" smtClean="0"/>
            <a:t>Po tzw. „Czarnym czwartku”, kiedy na ulicach Kijowa zginęło od kul </a:t>
          </a:r>
          <a:r>
            <a:rPr lang="pl-PL" sz="900" dirty="0" smtClean="0">
              <a:latin typeface="Calibri" pitchFamily="34" charset="0"/>
              <a:cs typeface="Calibri" pitchFamily="34" charset="0"/>
            </a:rPr>
            <a:t>snajperów około 70 protestujących, prezydent </a:t>
          </a:r>
          <a:r>
            <a:rPr lang="pl-PL" sz="900" dirty="0" err="1" smtClean="0">
              <a:latin typeface="Calibri" pitchFamily="34" charset="0"/>
              <a:cs typeface="Calibri" pitchFamily="34" charset="0"/>
            </a:rPr>
            <a:t>Janukowycz</a:t>
          </a:r>
          <a:r>
            <a:rPr lang="pl-PL" sz="900" dirty="0" smtClean="0">
              <a:latin typeface="Calibri" pitchFamily="34" charset="0"/>
              <a:cs typeface="Calibri" pitchFamily="34" charset="0"/>
            </a:rPr>
            <a:t> postanowił uciec z kraju. Po formalnym usunięciu go przez Radę Najwyższą z urzędu w dniu 22 lutego 2014 narosło niezadowolenie zwolenników tzw. „</a:t>
          </a:r>
          <a:r>
            <a:rPr lang="pl-PL" sz="900" dirty="0" err="1" smtClean="0">
              <a:latin typeface="Calibri" pitchFamily="34" charset="0"/>
              <a:cs typeface="Calibri" pitchFamily="34" charset="0"/>
            </a:rPr>
            <a:t>Antymajdanu</a:t>
          </a:r>
          <a:r>
            <a:rPr lang="pl-PL" sz="900" dirty="0" smtClean="0">
              <a:latin typeface="Calibri" pitchFamily="34" charset="0"/>
              <a:cs typeface="Calibri" pitchFamily="34" charset="0"/>
            </a:rPr>
            <a:t>”, popierających rządy </a:t>
          </a:r>
          <a:r>
            <a:rPr lang="pl-PL" sz="900" dirty="0" err="1" smtClean="0">
              <a:latin typeface="Calibri" pitchFamily="34" charset="0"/>
              <a:cs typeface="Calibri" pitchFamily="34" charset="0"/>
            </a:rPr>
            <a:t>Janukowycza</a:t>
          </a:r>
          <a:r>
            <a:rPr lang="pl-PL" sz="900" dirty="0" smtClean="0">
              <a:latin typeface="Calibri" pitchFamily="34" charset="0"/>
              <a:cs typeface="Calibri" pitchFamily="34" charset="0"/>
            </a:rPr>
            <a:t>. Po powstaniu nowego rządu z </a:t>
          </a:r>
          <a:r>
            <a:rPr lang="pl-PL" sz="900" dirty="0" err="1" smtClean="0">
              <a:latin typeface="Calibri" pitchFamily="34" charset="0"/>
              <a:cs typeface="Calibri" pitchFamily="34" charset="0"/>
            </a:rPr>
            <a:t>Arsenijem</a:t>
          </a:r>
          <a:r>
            <a:rPr lang="pl-PL" sz="900" dirty="0" smtClean="0">
              <a:latin typeface="Calibri" pitchFamily="34" charset="0"/>
              <a:cs typeface="Calibri" pitchFamily="34" charset="0"/>
            </a:rPr>
            <a:t> </a:t>
          </a:r>
          <a:r>
            <a:rPr lang="pl-PL" sz="900" dirty="0" err="1" smtClean="0">
              <a:latin typeface="Calibri" pitchFamily="34" charset="0"/>
              <a:cs typeface="Calibri" pitchFamily="34" charset="0"/>
            </a:rPr>
            <a:t>Jaceniukiem</a:t>
          </a:r>
          <a:r>
            <a:rPr lang="pl-PL" sz="900" dirty="0" smtClean="0">
              <a:latin typeface="Calibri" pitchFamily="34" charset="0"/>
              <a:cs typeface="Calibri" pitchFamily="34" charset="0"/>
            </a:rPr>
            <a:t> i p.o. prezydenta Ołeksandrem </a:t>
          </a:r>
          <a:r>
            <a:rPr lang="pl-PL" sz="900" dirty="0" err="1" smtClean="0">
              <a:latin typeface="Calibri" pitchFamily="34" charset="0"/>
              <a:cs typeface="Calibri" pitchFamily="34" charset="0"/>
            </a:rPr>
            <a:t>Turczynowem</a:t>
          </a:r>
          <a:r>
            <a:rPr lang="pl-PL" sz="900" dirty="0" smtClean="0">
              <a:latin typeface="Calibri" pitchFamily="34" charset="0"/>
              <a:cs typeface="Calibri" pitchFamily="34" charset="0"/>
            </a:rPr>
            <a:t> na czele doszło do wybuchu niezadowolenia mieszkańców na wschodzie i południu Ukrainy. Początkowo najbardziej gwałtowny przebieg tych wydarzeń miał miejsce na Krymie, gdzie mieszkający tam Ukraińcy rosyjskojęzyczni i Rosjanie zaczęli manifestować swoją odrębność od reszty Ukrainy. Pojawiły się tendencje separatystyczne, w tym chęć przyłączenia Krymu do Rosji</a:t>
          </a:r>
          <a:r>
            <a:rPr lang="pl-PL" sz="900" baseline="30000" dirty="0" smtClean="0">
              <a:latin typeface="Calibri" pitchFamily="34" charset="0"/>
              <a:cs typeface="Calibri" pitchFamily="34" charset="0"/>
            </a:rPr>
            <a:t>.</a:t>
          </a:r>
          <a:endParaRPr lang="pl-PL" sz="900" dirty="0">
            <a:latin typeface="Calibri" pitchFamily="34" charset="0"/>
            <a:cs typeface="Calibri" pitchFamily="34" charset="0"/>
          </a:endParaRPr>
        </a:p>
      </dgm:t>
    </dgm:pt>
    <dgm:pt modelId="{7DFE762F-D851-41D2-8A7D-D7D5F8F1CD92}" type="parTrans" cxnId="{2508E08D-426E-4916-88EC-2D057050330D}">
      <dgm:prSet/>
      <dgm:spPr/>
      <dgm:t>
        <a:bodyPr/>
        <a:lstStyle/>
        <a:p>
          <a:endParaRPr lang="pl-PL"/>
        </a:p>
      </dgm:t>
    </dgm:pt>
    <dgm:pt modelId="{867B0BD1-2300-4268-8C99-9C4805108403}" type="sibTrans" cxnId="{2508E08D-426E-4916-88EC-2D057050330D}">
      <dgm:prSet/>
      <dgm:spPr/>
      <dgm:t>
        <a:bodyPr/>
        <a:lstStyle/>
        <a:p>
          <a:endParaRPr lang="pl-PL"/>
        </a:p>
      </dgm:t>
    </dgm:pt>
    <dgm:pt modelId="{06005B47-5E91-412C-9515-2EE2A3D3F040}" type="pres">
      <dgm:prSet presAssocID="{8D54FBDF-AD72-495C-9AE5-2D40432C19B6}" presName="Name0" presStyleCnt="0">
        <dgm:presLayoutVars>
          <dgm:dir/>
          <dgm:animLvl val="lvl"/>
          <dgm:resizeHandles val="exact"/>
        </dgm:presLayoutVars>
      </dgm:prSet>
      <dgm:spPr/>
      <dgm:t>
        <a:bodyPr/>
        <a:lstStyle/>
        <a:p>
          <a:endParaRPr lang="pl-PL"/>
        </a:p>
      </dgm:t>
    </dgm:pt>
    <dgm:pt modelId="{3B6FE81B-983B-4684-8E7F-090F81619901}" type="pres">
      <dgm:prSet presAssocID="{377CAE51-2029-43B8-B954-6277345BDADC}" presName="linNode" presStyleCnt="0"/>
      <dgm:spPr/>
    </dgm:pt>
    <dgm:pt modelId="{43005D9F-F1CB-4443-95FB-F8EA658981AC}" type="pres">
      <dgm:prSet presAssocID="{377CAE51-2029-43B8-B954-6277345BDADC}" presName="parentText" presStyleLbl="node1" presStyleIdx="0" presStyleCnt="1" custScaleX="277778">
        <dgm:presLayoutVars>
          <dgm:chMax val="1"/>
          <dgm:bulletEnabled val="1"/>
        </dgm:presLayoutVars>
      </dgm:prSet>
      <dgm:spPr/>
      <dgm:t>
        <a:bodyPr/>
        <a:lstStyle/>
        <a:p>
          <a:endParaRPr lang="pl-PL"/>
        </a:p>
      </dgm:t>
    </dgm:pt>
  </dgm:ptLst>
  <dgm:cxnLst>
    <dgm:cxn modelId="{2508E08D-426E-4916-88EC-2D057050330D}" srcId="{8D54FBDF-AD72-495C-9AE5-2D40432C19B6}" destId="{377CAE51-2029-43B8-B954-6277345BDADC}" srcOrd="0" destOrd="0" parTransId="{7DFE762F-D851-41D2-8A7D-D7D5F8F1CD92}" sibTransId="{867B0BD1-2300-4268-8C99-9C4805108403}"/>
    <dgm:cxn modelId="{C37FFEFF-C60C-40F3-A14A-06B7FBC82ADE}" type="presOf" srcId="{8D54FBDF-AD72-495C-9AE5-2D40432C19B6}" destId="{06005B47-5E91-412C-9515-2EE2A3D3F040}" srcOrd="0" destOrd="0" presId="urn:microsoft.com/office/officeart/2005/8/layout/vList5"/>
    <dgm:cxn modelId="{292F6663-7856-4123-B6D1-761B9FA99CE3}" type="presOf" srcId="{377CAE51-2029-43B8-B954-6277345BDADC}" destId="{43005D9F-F1CB-4443-95FB-F8EA658981AC}" srcOrd="0" destOrd="0" presId="urn:microsoft.com/office/officeart/2005/8/layout/vList5"/>
    <dgm:cxn modelId="{C9B7A9F0-FD05-41F8-A9FD-FFFDFE13BAC3}" type="presParOf" srcId="{06005B47-5E91-412C-9515-2EE2A3D3F040}" destId="{3B6FE81B-983B-4684-8E7F-090F81619901}" srcOrd="0" destOrd="0" presId="urn:microsoft.com/office/officeart/2005/8/layout/vList5"/>
    <dgm:cxn modelId="{D0489CA0-B82F-4537-9525-52B1A0DDEC6F}" type="presParOf" srcId="{3B6FE81B-983B-4684-8E7F-090F81619901}" destId="{43005D9F-F1CB-4443-95FB-F8EA658981AC}" srcOrd="0" destOrd="0" presId="urn:microsoft.com/office/officeart/2005/8/layout/vList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FF1BBF-77A6-4B52-90E0-EF0DB06DE5CA}">
      <dsp:nvSpPr>
        <dsp:cNvPr id="0" name=""/>
        <dsp:cNvSpPr/>
      </dsp:nvSpPr>
      <dsp:spPr>
        <a:xfrm>
          <a:off x="11" y="0"/>
          <a:ext cx="5085771" cy="3214710"/>
        </a:xfrm>
        <a:prstGeom prst="roundRect">
          <a:avLst>
            <a:gd name="adj" fmla="val 10000"/>
          </a:avLst>
        </a:prstGeom>
        <a:solidFill>
          <a:schemeClr val="accent1">
            <a:tint val="40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pl-PL" sz="2300" kern="1200" dirty="0" smtClean="0"/>
            <a:t>Wojna hybrydowa Rosji z Ukrainą</a:t>
          </a:r>
          <a:endParaRPr lang="pl-PL" sz="2300" kern="1200" dirty="0"/>
        </a:p>
      </dsp:txBody>
      <dsp:txXfrm>
        <a:off x="11" y="0"/>
        <a:ext cx="5085771" cy="964413"/>
      </dsp:txXfrm>
    </dsp:sp>
    <dsp:sp modelId="{57B9C15A-2FC9-4D5B-A700-7F849DC9D7F3}">
      <dsp:nvSpPr>
        <dsp:cNvPr id="0" name=""/>
        <dsp:cNvSpPr/>
      </dsp:nvSpPr>
      <dsp:spPr>
        <a:xfrm>
          <a:off x="642929" y="1000124"/>
          <a:ext cx="4238143" cy="2119071"/>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pl-PL" sz="1300" kern="1200" dirty="0" smtClean="0">
              <a:latin typeface="Calibri" pitchFamily="34" charset="0"/>
              <a:cs typeface="Calibri" pitchFamily="34" charset="0"/>
            </a:rPr>
            <a:t>Strategia wojenna łącząca działania konwencjonalne, nieregularne, cybernetyczne oraz, w zależności od sytuacji, również inne sposoby destrukcji. Wojna taka często jest prowadzona bez oficjalnego wypowiedzenia; jej charakter pozwala agresorowi na całkowite lub częściowe uniknięcie za nią odpowiedzialności.</a:t>
          </a:r>
          <a:endParaRPr lang="pl-PL" sz="1300" kern="1200" dirty="0">
            <a:latin typeface="Calibri" pitchFamily="34" charset="0"/>
            <a:cs typeface="Calibri" pitchFamily="34" charset="0"/>
          </a:endParaRPr>
        </a:p>
      </dsp:txBody>
      <dsp:txXfrm>
        <a:off x="704994" y="1062189"/>
        <a:ext cx="4114013" cy="1994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E38B13-FB16-46C2-B9EE-C924A2561707}">
      <dsp:nvSpPr>
        <dsp:cNvPr id="0" name=""/>
        <dsp:cNvSpPr/>
      </dsp:nvSpPr>
      <dsp:spPr>
        <a:xfrm>
          <a:off x="3349" y="573174"/>
          <a:ext cx="5136805" cy="2568402"/>
        </a:xfrm>
        <a:prstGeom prst="roundRect">
          <a:avLst>
            <a:gd name="adj" fmla="val 10000"/>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pl-PL" sz="1300" kern="1200" dirty="0" smtClean="0"/>
            <a:t>Tendencje separatystyczne na wschodzie i południu Ukrainy są </a:t>
          </a:r>
          <a:r>
            <a:rPr lang="pl-PL" sz="1300" kern="1200" dirty="0" smtClean="0">
              <a:latin typeface="Calibri" pitchFamily="34" charset="0"/>
              <a:cs typeface="Calibri" pitchFamily="34" charset="0"/>
            </a:rPr>
            <a:t>następstwem rewolucji z lutego 2014, zwanej </a:t>
          </a:r>
          <a:r>
            <a:rPr lang="pl-PL" sz="1300" kern="1200" dirty="0" err="1" smtClean="0">
              <a:latin typeface="Calibri" pitchFamily="34" charset="0"/>
              <a:cs typeface="Calibri" pitchFamily="34" charset="0"/>
            </a:rPr>
            <a:t>Euromajdanem</a:t>
          </a:r>
          <a:r>
            <a:rPr lang="pl-PL" sz="1300" kern="1200" dirty="0" smtClean="0">
              <a:latin typeface="Calibri" pitchFamily="34" charset="0"/>
              <a:cs typeface="Calibri" pitchFamily="34" charset="0"/>
            </a:rPr>
            <a:t>, która odsunęła od władzy prezydenta Wiktora </a:t>
          </a:r>
          <a:r>
            <a:rPr lang="pl-PL" sz="1300" kern="1200" dirty="0" err="1" smtClean="0">
              <a:latin typeface="Calibri" pitchFamily="34" charset="0"/>
              <a:cs typeface="Calibri" pitchFamily="34" charset="0"/>
            </a:rPr>
            <a:t>Janukowycza</a:t>
          </a:r>
          <a:r>
            <a:rPr lang="pl-PL" sz="1300" kern="1200" dirty="0" smtClean="0">
              <a:latin typeface="Calibri" pitchFamily="34" charset="0"/>
              <a:cs typeface="Calibri" pitchFamily="34" charset="0"/>
            </a:rPr>
            <a:t>. Przyczyną wybuchu masowych antyrządowych protestów na Ukrainie było odłożenie podpisania umowy stowarzyszeniowej z Unią Europejską przez prezydenta Wiktora </a:t>
          </a:r>
          <a:r>
            <a:rPr lang="pl-PL" sz="1300" kern="1200" dirty="0" err="1" smtClean="0">
              <a:latin typeface="Calibri" pitchFamily="34" charset="0"/>
              <a:cs typeface="Calibri" pitchFamily="34" charset="0"/>
            </a:rPr>
            <a:t>Janukowycza</a:t>
          </a:r>
          <a:r>
            <a:rPr lang="pl-PL" sz="1300" kern="1200" dirty="0" smtClean="0">
              <a:latin typeface="Calibri" pitchFamily="34" charset="0"/>
              <a:cs typeface="Calibri" pitchFamily="34" charset="0"/>
            </a:rPr>
            <a:t>. Masowe, demokratyczne protesty przerodziły się na ulicach Kijowa w rewolucję, po tym jak ukraińskie siły specjalne podległe prezydentowi Wiktorowi </a:t>
          </a:r>
          <a:r>
            <a:rPr lang="pl-PL" sz="1300" kern="1200" dirty="0" err="1" smtClean="0">
              <a:latin typeface="Calibri" pitchFamily="34" charset="0"/>
              <a:cs typeface="Calibri" pitchFamily="34" charset="0"/>
            </a:rPr>
            <a:t>Janukowyczowi</a:t>
          </a:r>
          <a:r>
            <a:rPr lang="pl-PL" sz="1300" kern="1200" dirty="0" smtClean="0">
              <a:latin typeface="Calibri" pitchFamily="34" charset="0"/>
              <a:cs typeface="Calibri" pitchFamily="34" charset="0"/>
            </a:rPr>
            <a:t> usiłowały krwawo stłumić proeuropejskie demonstracje. Wobec tego zachodnia i centralna Ukraina zbuntowała się przeciwko władzy nastawionej prorosyjsko Partii Regionów</a:t>
          </a:r>
          <a:r>
            <a:rPr lang="pl-PL" sz="1300" kern="1200" baseline="30000" dirty="0" smtClean="0">
              <a:latin typeface="Calibri" pitchFamily="34" charset="0"/>
              <a:cs typeface="Calibri" pitchFamily="34" charset="0"/>
            </a:rPr>
            <a:t>.</a:t>
          </a:r>
          <a:endParaRPr lang="pl-PL" sz="1300" kern="1200" dirty="0">
            <a:latin typeface="Calibri" pitchFamily="34" charset="0"/>
            <a:cs typeface="Calibri" pitchFamily="34" charset="0"/>
          </a:endParaRPr>
        </a:p>
      </dsp:txBody>
      <dsp:txXfrm>
        <a:off x="78575" y="648400"/>
        <a:ext cx="4986353" cy="24179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05D9F-F1CB-4443-95FB-F8EA658981AC}">
      <dsp:nvSpPr>
        <dsp:cNvPr id="0" name=""/>
        <dsp:cNvSpPr/>
      </dsp:nvSpPr>
      <dsp:spPr>
        <a:xfrm>
          <a:off x="2126" y="0"/>
          <a:ext cx="4353465" cy="2192908"/>
        </a:xfrm>
        <a:prstGeom prst="round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lvl="0" algn="ctr" defTabSz="400050" rtl="0">
            <a:lnSpc>
              <a:spcPct val="90000"/>
            </a:lnSpc>
            <a:spcBef>
              <a:spcPct val="0"/>
            </a:spcBef>
            <a:spcAft>
              <a:spcPct val="35000"/>
            </a:spcAft>
          </a:pPr>
          <a:r>
            <a:rPr lang="pl-PL" sz="900" kern="1200" dirty="0" smtClean="0"/>
            <a:t>Po tzw. „Czarnym czwartku”, kiedy na ulicach Kijowa zginęło od kul </a:t>
          </a:r>
          <a:r>
            <a:rPr lang="pl-PL" sz="900" kern="1200" dirty="0" smtClean="0">
              <a:latin typeface="Calibri" pitchFamily="34" charset="0"/>
              <a:cs typeface="Calibri" pitchFamily="34" charset="0"/>
            </a:rPr>
            <a:t>snajperów około 70 protestujących, prezydent </a:t>
          </a:r>
          <a:r>
            <a:rPr lang="pl-PL" sz="900" kern="1200" dirty="0" err="1" smtClean="0">
              <a:latin typeface="Calibri" pitchFamily="34" charset="0"/>
              <a:cs typeface="Calibri" pitchFamily="34" charset="0"/>
            </a:rPr>
            <a:t>Janukowycz</a:t>
          </a:r>
          <a:r>
            <a:rPr lang="pl-PL" sz="900" kern="1200" dirty="0" smtClean="0">
              <a:latin typeface="Calibri" pitchFamily="34" charset="0"/>
              <a:cs typeface="Calibri" pitchFamily="34" charset="0"/>
            </a:rPr>
            <a:t> postanowił uciec z kraju. Po formalnym usunięciu go przez Radę Najwyższą z urzędu w dniu 22 lutego 2014 narosło niezadowolenie zwolenników tzw. „</a:t>
          </a:r>
          <a:r>
            <a:rPr lang="pl-PL" sz="900" kern="1200" dirty="0" err="1" smtClean="0">
              <a:latin typeface="Calibri" pitchFamily="34" charset="0"/>
              <a:cs typeface="Calibri" pitchFamily="34" charset="0"/>
            </a:rPr>
            <a:t>Antymajdanu</a:t>
          </a:r>
          <a:r>
            <a:rPr lang="pl-PL" sz="900" kern="1200" dirty="0" smtClean="0">
              <a:latin typeface="Calibri" pitchFamily="34" charset="0"/>
              <a:cs typeface="Calibri" pitchFamily="34" charset="0"/>
            </a:rPr>
            <a:t>”, popierających rządy </a:t>
          </a:r>
          <a:r>
            <a:rPr lang="pl-PL" sz="900" kern="1200" dirty="0" err="1" smtClean="0">
              <a:latin typeface="Calibri" pitchFamily="34" charset="0"/>
              <a:cs typeface="Calibri" pitchFamily="34" charset="0"/>
            </a:rPr>
            <a:t>Janukowycza</a:t>
          </a:r>
          <a:r>
            <a:rPr lang="pl-PL" sz="900" kern="1200" dirty="0" smtClean="0">
              <a:latin typeface="Calibri" pitchFamily="34" charset="0"/>
              <a:cs typeface="Calibri" pitchFamily="34" charset="0"/>
            </a:rPr>
            <a:t>. Po powstaniu nowego rządu z </a:t>
          </a:r>
          <a:r>
            <a:rPr lang="pl-PL" sz="900" kern="1200" dirty="0" err="1" smtClean="0">
              <a:latin typeface="Calibri" pitchFamily="34" charset="0"/>
              <a:cs typeface="Calibri" pitchFamily="34" charset="0"/>
            </a:rPr>
            <a:t>Arsenijem</a:t>
          </a:r>
          <a:r>
            <a:rPr lang="pl-PL" sz="900" kern="1200" dirty="0" smtClean="0">
              <a:latin typeface="Calibri" pitchFamily="34" charset="0"/>
              <a:cs typeface="Calibri" pitchFamily="34" charset="0"/>
            </a:rPr>
            <a:t> </a:t>
          </a:r>
          <a:r>
            <a:rPr lang="pl-PL" sz="900" kern="1200" dirty="0" err="1" smtClean="0">
              <a:latin typeface="Calibri" pitchFamily="34" charset="0"/>
              <a:cs typeface="Calibri" pitchFamily="34" charset="0"/>
            </a:rPr>
            <a:t>Jaceniukiem</a:t>
          </a:r>
          <a:r>
            <a:rPr lang="pl-PL" sz="900" kern="1200" dirty="0" smtClean="0">
              <a:latin typeface="Calibri" pitchFamily="34" charset="0"/>
              <a:cs typeface="Calibri" pitchFamily="34" charset="0"/>
            </a:rPr>
            <a:t> i p.o. prezydenta Ołeksandrem </a:t>
          </a:r>
          <a:r>
            <a:rPr lang="pl-PL" sz="900" kern="1200" dirty="0" err="1" smtClean="0">
              <a:latin typeface="Calibri" pitchFamily="34" charset="0"/>
              <a:cs typeface="Calibri" pitchFamily="34" charset="0"/>
            </a:rPr>
            <a:t>Turczynowem</a:t>
          </a:r>
          <a:r>
            <a:rPr lang="pl-PL" sz="900" kern="1200" dirty="0" smtClean="0">
              <a:latin typeface="Calibri" pitchFamily="34" charset="0"/>
              <a:cs typeface="Calibri" pitchFamily="34" charset="0"/>
            </a:rPr>
            <a:t> na czele doszło do wybuchu niezadowolenia mieszkańców na wschodzie i południu Ukrainy. Początkowo najbardziej gwałtowny przebieg tych wydarzeń miał miejsce na Krymie, gdzie mieszkający tam Ukraińcy rosyjskojęzyczni i Rosjanie zaczęli manifestować swoją odrębność od reszty Ukrainy. Pojawiły się tendencje separatystyczne, w tym chęć przyłączenia Krymu do Rosji</a:t>
          </a:r>
          <a:r>
            <a:rPr lang="pl-PL" sz="900" kern="1200" baseline="30000" dirty="0" smtClean="0">
              <a:latin typeface="Calibri" pitchFamily="34" charset="0"/>
              <a:cs typeface="Calibri" pitchFamily="34" charset="0"/>
            </a:rPr>
            <a:t>.</a:t>
          </a:r>
          <a:endParaRPr lang="pl-PL" sz="900" kern="1200" dirty="0">
            <a:latin typeface="Calibri" pitchFamily="34" charset="0"/>
            <a:cs typeface="Calibri" pitchFamily="34" charset="0"/>
          </a:endParaRPr>
        </a:p>
      </dsp:txBody>
      <dsp:txXfrm>
        <a:off x="109175" y="107049"/>
        <a:ext cx="4139367" cy="19788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9CF0DF-0311-4AA4-B0A8-685254A44358}" type="datetimeFigureOut">
              <a:rPr lang="pl-PL" smtClean="0"/>
              <a:t>12.06.2018</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2291B1-A78A-4484-8E17-C78FDE1DD179}" type="slidenum">
              <a:rPr lang="pl-PL" smtClean="0"/>
              <a:t>‹#›</a:t>
            </a:fld>
            <a:endParaRPr lang="pl-PL"/>
          </a:p>
        </p:txBody>
      </p:sp>
    </p:spTree>
    <p:extLst>
      <p:ext uri="{BB962C8B-B14F-4D97-AF65-F5344CB8AC3E}">
        <p14:creationId xmlns:p14="http://schemas.microsoft.com/office/powerpoint/2010/main" val="245027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E82291B1-A78A-4484-8E17-C78FDE1DD179}" type="slidenum">
              <a:rPr lang="pl-PL" smtClean="0"/>
              <a:t>64</a:t>
            </a:fld>
            <a:endParaRPr lang="pl-PL"/>
          </a:p>
        </p:txBody>
      </p:sp>
    </p:spTree>
    <p:extLst>
      <p:ext uri="{BB962C8B-B14F-4D97-AF65-F5344CB8AC3E}">
        <p14:creationId xmlns:p14="http://schemas.microsoft.com/office/powerpoint/2010/main" val="2841536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2">
        <a:schemeClr val="bg2"/>
      </p:bgRef>
    </p:bg>
    <p:spTree>
      <p:nvGrpSpPr>
        <p:cNvPr id="1" name=""/>
        <p:cNvGrpSpPr/>
        <p:nvPr/>
      </p:nvGrpSpPr>
      <p:grpSpPr>
        <a:xfrm>
          <a:off x="0" y="0"/>
          <a:ext cx="0" cy="0"/>
          <a:chOff x="0" y="0"/>
          <a:chExt cx="0" cy="0"/>
        </a:xfrm>
      </p:grpSpPr>
      <p:sp>
        <p:nvSpPr>
          <p:cNvPr id="7" name="Dowolny kształt 6"/>
          <p:cNvSpPr>
            <a:spLocks/>
          </p:cNvSpPr>
          <p:nvPr/>
        </p:nvSpPr>
        <p:spPr bwMode="auto">
          <a:xfrm>
            <a:off x="0" y="4752127"/>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Dowolny kształt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ytuł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l-PL" smtClean="0"/>
              <a:t>Kliknij, aby edytować styl</a:t>
            </a:r>
            <a:endParaRPr kumimoji="0" lang="en-US"/>
          </a:p>
        </p:txBody>
      </p:sp>
      <p:sp>
        <p:nvSpPr>
          <p:cNvPr id="17" name="Podtytuł 16"/>
          <p:cNvSpPr>
            <a:spLocks noGrp="1"/>
          </p:cNvSpPr>
          <p:nvPr>
            <p:ph type="subTitle" idx="1"/>
          </p:nvPr>
        </p:nvSpPr>
        <p:spPr>
          <a:xfrm>
            <a:off x="433051"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30" name="Symbol zastępczy daty 29"/>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19" name="Symbol zastępczy stopki 18"/>
          <p:cNvSpPr>
            <a:spLocks noGrp="1"/>
          </p:cNvSpPr>
          <p:nvPr>
            <p:ph type="ftr" sz="quarter" idx="11"/>
          </p:nvPr>
        </p:nvSpPr>
        <p:spPr/>
        <p:txBody>
          <a:bodyPr/>
          <a:lstStyle/>
          <a:p>
            <a:endParaRPr lang="pl-PL">
              <a:solidFill>
                <a:srgbClr val="EEECE1">
                  <a:shade val="50000"/>
                </a:srgbClr>
              </a:solidFill>
            </a:endParaRPr>
          </a:p>
        </p:txBody>
      </p:sp>
      <p:sp>
        <p:nvSpPr>
          <p:cNvPr id="27" name="Symbol zastępczy numeru slajdu 26"/>
          <p:cNvSpPr>
            <a:spLocks noGrp="1"/>
          </p:cNvSpPr>
          <p:nvPr>
            <p:ph type="sldNum" sz="quarter" idx="12"/>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1267582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5" name="Symbol zastępczy stopki 4"/>
          <p:cNvSpPr>
            <a:spLocks noGrp="1"/>
          </p:cNvSpPr>
          <p:nvPr>
            <p:ph type="ftr" sz="quarter" idx="11"/>
          </p:nvPr>
        </p:nvSpPr>
        <p:spPr/>
        <p:txBody>
          <a:bodyPr/>
          <a:lstStyle/>
          <a:p>
            <a:endParaRPr lang="pl-PL">
              <a:solidFill>
                <a:srgbClr val="EEECE1">
                  <a:shade val="50000"/>
                </a:srgbClr>
              </a:solidFill>
            </a:endParaRPr>
          </a:p>
        </p:txBody>
      </p:sp>
      <p:sp>
        <p:nvSpPr>
          <p:cNvPr id="6" name="Symbol zastępczy numeru slajdu 5"/>
          <p:cNvSpPr>
            <a:spLocks noGrp="1"/>
          </p:cNvSpPr>
          <p:nvPr>
            <p:ph type="sldNum" sz="quarter" idx="12"/>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36434764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20574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39"/>
            <a:ext cx="60198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5" name="Symbol zastępczy stopki 4"/>
          <p:cNvSpPr>
            <a:spLocks noGrp="1"/>
          </p:cNvSpPr>
          <p:nvPr>
            <p:ph type="ftr" sz="quarter" idx="11"/>
          </p:nvPr>
        </p:nvSpPr>
        <p:spPr/>
        <p:txBody>
          <a:bodyPr/>
          <a:lstStyle/>
          <a:p>
            <a:endParaRPr lang="pl-PL">
              <a:solidFill>
                <a:srgbClr val="EEECE1">
                  <a:shade val="50000"/>
                </a:srgbClr>
              </a:solidFill>
            </a:endParaRPr>
          </a:p>
        </p:txBody>
      </p:sp>
      <p:sp>
        <p:nvSpPr>
          <p:cNvPr id="6" name="Symbol zastępczy numeru slajdu 5"/>
          <p:cNvSpPr>
            <a:spLocks noGrp="1"/>
          </p:cNvSpPr>
          <p:nvPr>
            <p:ph type="sldNum" sz="quarter" idx="12"/>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159069881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pl-PL" smtClean="0"/>
              <a:t>Kliknij, aby edytować styl</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pl-PL" dirty="0">
              <a:solidFill>
                <a:prstClr val="black">
                  <a:tint val="75000"/>
                </a:prstClr>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l-PL"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pl-PL" smtClean="0"/>
              <a:t>Kliknij, aby edytować styl</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l-PL"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5" name="Date Placeholder 4"/>
          <p:cNvSpPr>
            <a:spLocks noGrp="1"/>
          </p:cNvSpPr>
          <p:nvPr>
            <p:ph type="dt" sz="half" idx="10"/>
          </p:nvPr>
        </p:nvSpPr>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pl-PL"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7" name="Date Placeholder 6"/>
          <p:cNvSpPr>
            <a:spLocks noGrp="1"/>
          </p:cNvSpPr>
          <p:nvPr>
            <p:ph type="dt" sz="half" idx="10"/>
          </p:nvPr>
        </p:nvSpPr>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pl-PL"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Date Placeholder 2"/>
          <p:cNvSpPr>
            <a:spLocks noGrp="1"/>
          </p:cNvSpPr>
          <p:nvPr>
            <p:ph type="dt" sz="half" idx="10"/>
          </p:nvPr>
        </p:nvSpPr>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pl-PL"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pl-PL"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pl-PL" smtClean="0"/>
              <a:t>Kliknij, aby edytować styl</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a:xfrm rot="60000">
            <a:off x="6341698" y="5885672"/>
            <a:ext cx="1213821" cy="365125"/>
          </a:xfrm>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pl-PL" dirty="0">
              <a:solidFill>
                <a:prstClr val="black">
                  <a:tint val="75000"/>
                </a:prstClr>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lgn="l">
              <a:defRPr/>
            </a:lvl1pPr>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5" name="Symbol zastępczy stopki 4"/>
          <p:cNvSpPr>
            <a:spLocks noGrp="1"/>
          </p:cNvSpPr>
          <p:nvPr>
            <p:ph type="ftr" sz="quarter" idx="11"/>
          </p:nvPr>
        </p:nvSpPr>
        <p:spPr/>
        <p:txBody>
          <a:bodyPr/>
          <a:lstStyle/>
          <a:p>
            <a:endParaRPr lang="pl-PL">
              <a:solidFill>
                <a:srgbClr val="EEECE1">
                  <a:shade val="50000"/>
                </a:srgbClr>
              </a:solidFill>
            </a:endParaRPr>
          </a:p>
        </p:txBody>
      </p:sp>
      <p:sp>
        <p:nvSpPr>
          <p:cNvPr id="6" name="Symbol zastępczy numeru slajdu 5"/>
          <p:cNvSpPr>
            <a:spLocks noGrp="1"/>
          </p:cNvSpPr>
          <p:nvPr>
            <p:ph type="sldNum" sz="quarter" idx="12"/>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4209386073"/>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pl-PL" smtClean="0"/>
              <a:t>Kliknij, aby edytować styl</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a:xfrm rot="60000">
            <a:off x="6345936" y="5888737"/>
            <a:ext cx="1213821" cy="365125"/>
          </a:xfrm>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pl-PL" dirty="0">
              <a:solidFill>
                <a:prstClr val="black">
                  <a:tint val="75000"/>
                </a:prstClr>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p:txBody>
          <a:bodyPr vert="eaVert" anchor="ct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l-PL"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pl-PL" smtClean="0"/>
              <a:t>Kliknij, aby edytować styl</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7599A8F2-7A46-431A-992C-B040847D77C4}" type="datetimeFigureOut">
              <a:rPr lang="pl-PL" smtClean="0">
                <a:solidFill>
                  <a:prstClr val="black">
                    <a:tint val="75000"/>
                  </a:prstClr>
                </a:solidFill>
              </a:rPr>
              <a:pPr/>
              <a:t>12.06.2018</a:t>
            </a:fld>
            <a:endParaRPr lang="pl-PL"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pl-PL"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1DCCD3-8942-4931-B50D-72D00DE38DC8}" type="slidenum">
              <a:rPr lang="pl-PL" smtClean="0">
                <a:solidFill>
                  <a:prstClr val="black">
                    <a:tint val="75000"/>
                  </a:prstClr>
                </a:solidFill>
              </a:rPr>
              <a:pPr/>
              <a:t>‹#›</a:t>
            </a:fld>
            <a:endParaRPr lang="pl-PL"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2"/>
      </p:bgRef>
    </p:bg>
    <p:spTree>
      <p:nvGrpSpPr>
        <p:cNvPr id="1" name=""/>
        <p:cNvGrpSpPr/>
        <p:nvPr/>
      </p:nvGrpSpPr>
      <p:grpSpPr>
        <a:xfrm>
          <a:off x="0" y="0"/>
          <a:ext cx="0" cy="0"/>
          <a:chOff x="0" y="0"/>
          <a:chExt cx="0" cy="0"/>
        </a:xfrm>
      </p:grpSpPr>
      <p:sp>
        <p:nvSpPr>
          <p:cNvPr id="7" name="Dowolny kształt 6"/>
          <p:cNvSpPr>
            <a:spLocks/>
          </p:cNvSpPr>
          <p:nvPr/>
        </p:nvSpPr>
        <p:spPr bwMode="auto">
          <a:xfrm>
            <a:off x="0" y="4752127"/>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Dowolny kształt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Tytuł 1"/>
          <p:cNvSpPr>
            <a:spLocks noGrp="1"/>
          </p:cNvSpPr>
          <p:nvPr>
            <p:ph type="title"/>
          </p:nvPr>
        </p:nvSpPr>
        <p:spPr>
          <a:xfrm>
            <a:off x="685800" y="3583838"/>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685800" y="2485801"/>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5" name="Symbol zastępczy stopki 4"/>
          <p:cNvSpPr>
            <a:spLocks noGrp="1"/>
          </p:cNvSpPr>
          <p:nvPr>
            <p:ph type="ftr" sz="quarter" idx="11"/>
          </p:nvPr>
        </p:nvSpPr>
        <p:spPr/>
        <p:txBody>
          <a:bodyPr/>
          <a:lstStyle/>
          <a:p>
            <a:endParaRPr lang="pl-PL">
              <a:solidFill>
                <a:srgbClr val="EEECE1">
                  <a:shade val="50000"/>
                </a:srgbClr>
              </a:solidFill>
            </a:endParaRPr>
          </a:p>
        </p:txBody>
      </p:sp>
      <p:sp>
        <p:nvSpPr>
          <p:cNvPr id="6" name="Symbol zastępczy numeru slajdu 5"/>
          <p:cNvSpPr>
            <a:spLocks noGrp="1"/>
          </p:cNvSpPr>
          <p:nvPr>
            <p:ph type="sldNum" sz="quarter" idx="12"/>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2950179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7467600" cy="1143000"/>
          </a:xfrm>
        </p:spPr>
        <p:txBody>
          <a:body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600201"/>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267200" y="1600201"/>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6" name="Symbol zastępczy stopki 5"/>
          <p:cNvSpPr>
            <a:spLocks noGrp="1"/>
          </p:cNvSpPr>
          <p:nvPr>
            <p:ph type="ftr" sz="quarter" idx="11"/>
          </p:nvPr>
        </p:nvSpPr>
        <p:spPr/>
        <p:txBody>
          <a:bodyPr/>
          <a:lstStyle/>
          <a:p>
            <a:endParaRPr lang="pl-PL">
              <a:solidFill>
                <a:srgbClr val="EEECE1">
                  <a:shade val="50000"/>
                </a:srgbClr>
              </a:solidFill>
            </a:endParaRPr>
          </a:p>
        </p:txBody>
      </p:sp>
      <p:sp>
        <p:nvSpPr>
          <p:cNvPr id="7" name="Symbol zastępczy numeru slajdu 6"/>
          <p:cNvSpPr>
            <a:spLocks noGrp="1"/>
          </p:cNvSpPr>
          <p:nvPr>
            <p:ph type="sldNum" sz="quarter" idx="12"/>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419535878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1"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6"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1"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6"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8" name="Symbol zastępczy stopki 7"/>
          <p:cNvSpPr>
            <a:spLocks noGrp="1"/>
          </p:cNvSpPr>
          <p:nvPr>
            <p:ph type="ftr" sz="quarter" idx="11"/>
          </p:nvPr>
        </p:nvSpPr>
        <p:spPr/>
        <p:txBody>
          <a:bodyPr/>
          <a:lstStyle/>
          <a:p>
            <a:endParaRPr lang="pl-PL">
              <a:solidFill>
                <a:srgbClr val="EEECE1">
                  <a:shade val="50000"/>
                </a:srgbClr>
              </a:solidFill>
            </a:endParaRPr>
          </a:p>
        </p:txBody>
      </p:sp>
      <p:sp>
        <p:nvSpPr>
          <p:cNvPr id="9" name="Symbol zastępczy numeru slajdu 8"/>
          <p:cNvSpPr>
            <a:spLocks noGrp="1"/>
          </p:cNvSpPr>
          <p:nvPr>
            <p:ph type="sldNum" sz="quarter" idx="12"/>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2412044631"/>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320"/>
            <a:ext cx="7470648" cy="1143000"/>
          </a:xfrm>
        </p:spPr>
        <p:txBody>
          <a:bodyPr anchor="ctr"/>
          <a:lstStyle>
            <a:lvl1pPr algn="l">
              <a:defRPr sz="4600"/>
            </a:lvl1pPr>
          </a:lstStyle>
          <a:p>
            <a:r>
              <a:rPr kumimoji="0" lang="pl-PL" smtClean="0"/>
              <a:t>Kliknij, aby edytować styl</a:t>
            </a:r>
            <a:endParaRPr kumimoji="0" lang="en-US"/>
          </a:p>
        </p:txBody>
      </p:sp>
      <p:sp>
        <p:nvSpPr>
          <p:cNvPr id="7" name="Symbol zastępczy daty 6"/>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8" name="Symbol zastępczy numeru slajdu 7"/>
          <p:cNvSpPr>
            <a:spLocks noGrp="1"/>
          </p:cNvSpPr>
          <p:nvPr>
            <p:ph type="sldNum" sz="quarter" idx="11"/>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
        <p:nvSpPr>
          <p:cNvPr id="9" name="Symbol zastępczy stopki 8"/>
          <p:cNvSpPr>
            <a:spLocks noGrp="1"/>
          </p:cNvSpPr>
          <p:nvPr>
            <p:ph type="ftr" sz="quarter" idx="12"/>
          </p:nvPr>
        </p:nvSpPr>
        <p:spPr/>
        <p:txBody>
          <a:bodyPr/>
          <a:lstStyle/>
          <a:p>
            <a:endParaRPr lang="pl-PL">
              <a:solidFill>
                <a:srgbClr val="EEECE1">
                  <a:shade val="50000"/>
                </a:srgbClr>
              </a:solidFill>
            </a:endParaRPr>
          </a:p>
        </p:txBody>
      </p:sp>
    </p:spTree>
    <p:extLst>
      <p:ext uri="{BB962C8B-B14F-4D97-AF65-F5344CB8AC3E}">
        <p14:creationId xmlns:p14="http://schemas.microsoft.com/office/powerpoint/2010/main" val="291555202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3" name="Symbol zastępczy stopki 2"/>
          <p:cNvSpPr>
            <a:spLocks noGrp="1"/>
          </p:cNvSpPr>
          <p:nvPr>
            <p:ph type="ftr" sz="quarter" idx="11"/>
          </p:nvPr>
        </p:nvSpPr>
        <p:spPr/>
        <p:txBody>
          <a:bodyPr/>
          <a:lstStyle/>
          <a:p>
            <a:endParaRPr lang="pl-PL">
              <a:solidFill>
                <a:srgbClr val="EEECE1">
                  <a:shade val="50000"/>
                </a:srgbClr>
              </a:solidFill>
            </a:endParaRPr>
          </a:p>
        </p:txBody>
      </p:sp>
      <p:sp>
        <p:nvSpPr>
          <p:cNvPr id="4" name="Symbol zastępczy numeru slajdu 3"/>
          <p:cNvSpPr>
            <a:spLocks noGrp="1"/>
          </p:cNvSpPr>
          <p:nvPr>
            <p:ph type="sldNum" sz="quarter" idx="12"/>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2171247509"/>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1185529"/>
            <a:ext cx="3200400" cy="730250"/>
          </a:xfrm>
        </p:spPr>
        <p:txBody>
          <a:bodyPr tIns="0" bIns="0" anchor="t"/>
          <a:lstStyle>
            <a:lvl1pPr algn="l">
              <a:buNone/>
              <a:defRPr sz="1800" b="1">
                <a:solidFill>
                  <a:schemeClr val="accent1"/>
                </a:solidFill>
              </a:defRPr>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6" name="Symbol zastępczy stopki 5"/>
          <p:cNvSpPr>
            <a:spLocks noGrp="1"/>
          </p:cNvSpPr>
          <p:nvPr>
            <p:ph type="ftr" sz="quarter" idx="11"/>
          </p:nvPr>
        </p:nvSpPr>
        <p:spPr/>
        <p:txBody>
          <a:bodyPr/>
          <a:lstStyle/>
          <a:p>
            <a:endParaRPr lang="pl-PL">
              <a:solidFill>
                <a:srgbClr val="EEECE1">
                  <a:shade val="50000"/>
                </a:srgbClr>
              </a:solidFill>
            </a:endParaRPr>
          </a:p>
        </p:txBody>
      </p:sp>
      <p:sp>
        <p:nvSpPr>
          <p:cNvPr id="7" name="Symbol zastępczy numeru slajdu 6"/>
          <p:cNvSpPr>
            <a:spLocks noGrp="1"/>
          </p:cNvSpPr>
          <p:nvPr>
            <p:ph type="sldNum" sz="quarter" idx="12"/>
          </p:nvPr>
        </p:nvSpPr>
        <p:spPr>
          <a:xfrm>
            <a:off x="8156448" y="6422065"/>
            <a:ext cx="762000" cy="365125"/>
          </a:xfrm>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609278583"/>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556733" y="1705709"/>
            <a:ext cx="3053868" cy="1253808"/>
          </a:xfrm>
        </p:spPr>
        <p:txBody>
          <a:bodyPr anchor="b"/>
          <a:lstStyle>
            <a:lvl1pPr algn="l">
              <a:buNone/>
              <a:defRPr sz="2200" b="1">
                <a:solidFill>
                  <a:schemeClr val="accent1"/>
                </a:solidFill>
              </a:defRPr>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l-PL" smtClean="0"/>
              <a:t>Kliknij ikonę, aby dodać obraz</a:t>
            </a:r>
            <a:endParaRPr kumimoji="0" lang="en-US" dirty="0"/>
          </a:p>
        </p:txBody>
      </p:sp>
      <p:sp>
        <p:nvSpPr>
          <p:cNvPr id="4" name="Symbol zastępczy tekstu 3"/>
          <p:cNvSpPr>
            <a:spLocks noGrp="1"/>
          </p:cNvSpPr>
          <p:nvPr>
            <p:ph type="body" sz="half" idx="2"/>
          </p:nvPr>
        </p:nvSpPr>
        <p:spPr>
          <a:xfrm>
            <a:off x="5556733" y="2998766"/>
            <a:ext cx="3053867"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a:xfrm>
            <a:off x="457200" y="6422065"/>
            <a:ext cx="2133600" cy="365125"/>
          </a:xfrm>
        </p:spPr>
        <p:txBody>
          <a:body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6" name="Symbol zastępczy stopki 5"/>
          <p:cNvSpPr>
            <a:spLocks noGrp="1"/>
          </p:cNvSpPr>
          <p:nvPr>
            <p:ph type="ftr" sz="quarter" idx="11"/>
          </p:nvPr>
        </p:nvSpPr>
        <p:spPr/>
        <p:txBody>
          <a:bodyPr/>
          <a:lstStyle/>
          <a:p>
            <a:endParaRPr lang="pl-PL">
              <a:solidFill>
                <a:srgbClr val="EEECE1">
                  <a:shade val="50000"/>
                </a:srgbClr>
              </a:solidFill>
            </a:endParaRPr>
          </a:p>
        </p:txBody>
      </p:sp>
      <p:sp>
        <p:nvSpPr>
          <p:cNvPr id="7" name="Symbol zastępczy numeru slajdu 6"/>
          <p:cNvSpPr>
            <a:spLocks noGrp="1"/>
          </p:cNvSpPr>
          <p:nvPr>
            <p:ph type="sldNum" sz="quarter" idx="12"/>
          </p:nvPr>
        </p:nvSpPr>
        <p:spPr/>
        <p:txBody>
          <a:body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410749618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Dowolny kształt 11"/>
          <p:cNvSpPr>
            <a:spLocks/>
          </p:cNvSpPr>
          <p:nvPr/>
        </p:nvSpPr>
        <p:spPr bwMode="auto">
          <a:xfrm>
            <a:off x="0" y="4752127"/>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Dowolny kształt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Symbol zastępczy tytułu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600201"/>
            <a:ext cx="7467600" cy="4525963"/>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457200" y="6422065"/>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22" name="Symbol zastępczy stopki 21"/>
          <p:cNvSpPr>
            <a:spLocks noGrp="1"/>
          </p:cNvSpPr>
          <p:nvPr>
            <p:ph type="ftr" sz="quarter" idx="3"/>
          </p:nvPr>
        </p:nvSpPr>
        <p:spPr>
          <a:xfrm>
            <a:off x="3124200" y="6422065"/>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pl-PL">
              <a:solidFill>
                <a:srgbClr val="EEECE1">
                  <a:shade val="50000"/>
                </a:srgbClr>
              </a:solidFill>
            </a:endParaRPr>
          </a:p>
        </p:txBody>
      </p:sp>
      <p:sp>
        <p:nvSpPr>
          <p:cNvPr id="18" name="Symbol zastępczy numeru slajdu 17"/>
          <p:cNvSpPr>
            <a:spLocks noGrp="1"/>
          </p:cNvSpPr>
          <p:nvPr>
            <p:ph type="sldNum" sz="quarter" idx="4"/>
          </p:nvPr>
        </p:nvSpPr>
        <p:spPr>
          <a:xfrm>
            <a:off x="8153400" y="6422065"/>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extLst>
      <p:ext uri="{BB962C8B-B14F-4D97-AF65-F5344CB8AC3E}">
        <p14:creationId xmlns:p14="http://schemas.microsoft.com/office/powerpoint/2010/main" val="1783357790"/>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D2C69E31-91C2-4D71-B92F-3DA625F24CCE}" type="datetimeFigureOut">
              <a:rPr lang="pl-PL" smtClean="0">
                <a:solidFill>
                  <a:srgbClr val="EEECE1">
                    <a:shade val="50000"/>
                  </a:srgbClr>
                </a:solidFill>
              </a:rPr>
              <a:pPr/>
              <a:t>12.06.2018</a:t>
            </a:fld>
            <a:endParaRPr lang="pl-PL">
              <a:solidFill>
                <a:srgbClr val="EEECE1">
                  <a:shade val="50000"/>
                </a:srgbClr>
              </a:solidFill>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pl-PL">
              <a:solidFill>
                <a:srgbClr val="EEECE1">
                  <a:shade val="50000"/>
                </a:srgbClr>
              </a:solidFill>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88670C69-117C-4DC1-A799-BD37EAF3C3EE}" type="slidenum">
              <a:rPr lang="pl-PL" smtClean="0">
                <a:solidFill>
                  <a:srgbClr val="EEECE1">
                    <a:shade val="50000"/>
                  </a:srgbClr>
                </a:solidFill>
              </a:rPr>
              <a:pPr/>
              <a:t>‹#›</a:t>
            </a:fld>
            <a:endParaRPr lang="pl-PL">
              <a:solidFill>
                <a:srgbClr val="EEECE1">
                  <a:shade val="50000"/>
                </a:srgbClr>
              </a:solidFill>
            </a:endParaRPr>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6.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37.jpeg"/><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fontScale="90000"/>
          </a:bodyPr>
          <a:lstStyle/>
          <a:p>
            <a:pPr algn="ctr"/>
            <a:r>
              <a:rPr lang="pl-PL" sz="5400" b="1" dirty="0" smtClean="0"/>
              <a:t>Konflikty                         we współczesnym świecie</a:t>
            </a:r>
            <a:endParaRPr lang="pl-PL" sz="5400" b="1" dirty="0"/>
          </a:p>
        </p:txBody>
      </p:sp>
      <p:sp>
        <p:nvSpPr>
          <p:cNvPr id="4" name="Podtytuł 3"/>
          <p:cNvSpPr>
            <a:spLocks noGrp="1"/>
          </p:cNvSpPr>
          <p:nvPr>
            <p:ph type="subTitle" idx="1"/>
          </p:nvPr>
        </p:nvSpPr>
        <p:spPr/>
        <p:txBody>
          <a:bodyPr/>
          <a:lstStyle/>
          <a:p>
            <a:r>
              <a:rPr lang="pl-PL" dirty="0" smtClean="0"/>
              <a:t>Prezentacja wykonana w ramach projektu edukacyjnego 2018 r.</a:t>
            </a:r>
            <a:endParaRPr lang="pl-PL" dirty="0"/>
          </a:p>
        </p:txBody>
      </p:sp>
    </p:spTree>
    <p:extLst>
      <p:ext uri="{BB962C8B-B14F-4D97-AF65-F5344CB8AC3E}">
        <p14:creationId xmlns:p14="http://schemas.microsoft.com/office/powerpoint/2010/main" val="1704741617"/>
      </p:ext>
    </p:extLst>
  </p:cSld>
  <p:clrMapOvr>
    <a:masterClrMapping/>
  </p:clrMapOvr>
  <mc:AlternateContent xmlns:mc="http://schemas.openxmlformats.org/markup-compatibility/2006" xmlns:p14="http://schemas.microsoft.com/office/powerpoint/2010/main">
    <mc:Choice Requires="p14">
      <p:transition spd="slow" p14:dur="3400" advTm="7000">
        <p14:reveal/>
      </p:transition>
    </mc:Choice>
    <mc:Fallback xmlns="">
      <p:transition spd="slow" advTm="7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pPr algn="ctr"/>
            <a:r>
              <a:rPr lang="pl-PL" b="1" dirty="0" smtClean="0"/>
              <a:t>Przyczyny konfliktu </a:t>
            </a:r>
            <a:endParaRPr lang="pl-PL" b="1" dirty="0"/>
          </a:p>
        </p:txBody>
      </p:sp>
      <p:sp>
        <p:nvSpPr>
          <p:cNvPr id="2" name="Symbol zastępczy zawartości 1"/>
          <p:cNvSpPr>
            <a:spLocks noGrp="1"/>
          </p:cNvSpPr>
          <p:nvPr>
            <p:ph idx="1"/>
          </p:nvPr>
        </p:nvSpPr>
        <p:spPr/>
        <p:txBody>
          <a:bodyPr>
            <a:noAutofit/>
          </a:bodyPr>
          <a:lstStyle/>
          <a:p>
            <a:r>
              <a:rPr lang="pl-PL" sz="2200" dirty="0" smtClean="0"/>
              <a:t>autorytarne rządy </a:t>
            </a:r>
            <a:r>
              <a:rPr lang="pl-PL" sz="2200" dirty="0" err="1" smtClean="0"/>
              <a:t>Baszszara</a:t>
            </a:r>
            <a:r>
              <a:rPr lang="pl-PL" sz="2200" dirty="0" smtClean="0"/>
              <a:t> </a:t>
            </a:r>
          </a:p>
          <a:p>
            <a:pPr marL="0" indent="0">
              <a:buNone/>
            </a:pPr>
            <a:r>
              <a:rPr lang="pl-PL" sz="2200" dirty="0" smtClean="0"/>
              <a:t>al-</a:t>
            </a:r>
            <a:r>
              <a:rPr lang="pl-PL" sz="2200" dirty="0" err="1" smtClean="0"/>
              <a:t>Asada</a:t>
            </a:r>
            <a:r>
              <a:rPr lang="pl-PL" sz="2200" dirty="0" smtClean="0"/>
              <a:t>, syna syryjskiego </a:t>
            </a:r>
          </a:p>
          <a:p>
            <a:pPr marL="0" indent="0">
              <a:buNone/>
            </a:pPr>
            <a:r>
              <a:rPr lang="pl-PL" sz="2200" dirty="0" smtClean="0"/>
              <a:t>dyktatora Hafiza al-</a:t>
            </a:r>
            <a:r>
              <a:rPr lang="pl-PL" sz="2200" dirty="0" err="1" smtClean="0"/>
              <a:t>Asada</a:t>
            </a:r>
            <a:endParaRPr lang="pl-PL" sz="2200" dirty="0" smtClean="0"/>
          </a:p>
          <a:p>
            <a:r>
              <a:rPr lang="pl-PL" sz="2200" dirty="0" smtClean="0"/>
              <a:t>tło religijne </a:t>
            </a:r>
          </a:p>
          <a:p>
            <a:r>
              <a:rPr lang="pl-PL" sz="2200" dirty="0" smtClean="0"/>
              <a:t>kryzys gospodarczy państwa</a:t>
            </a:r>
          </a:p>
          <a:p>
            <a:r>
              <a:rPr lang="pl-PL" sz="2200" dirty="0" smtClean="0"/>
              <a:t>udane rewolty w Egipcie, </a:t>
            </a:r>
          </a:p>
          <a:p>
            <a:pPr marL="0" indent="0">
              <a:buNone/>
            </a:pPr>
            <a:r>
              <a:rPr lang="pl-PL" sz="2200" dirty="0" smtClean="0"/>
              <a:t>Libii, Tunezji</a:t>
            </a:r>
          </a:p>
          <a:p>
            <a:r>
              <a:rPr lang="pl-PL" sz="2200" dirty="0" smtClean="0"/>
              <a:t>chęć obalenia dyktatury</a:t>
            </a:r>
          </a:p>
          <a:p>
            <a:pPr algn="ctr">
              <a:buNone/>
            </a:pPr>
            <a:endParaRPr lang="pl-PL" sz="28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844824"/>
            <a:ext cx="2880320" cy="4389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259167"/>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Konflikt w Syrii</a:t>
            </a:r>
            <a:endParaRPr lang="pl-PL" b="1" dirty="0"/>
          </a:p>
        </p:txBody>
      </p:sp>
      <p:sp>
        <p:nvSpPr>
          <p:cNvPr id="3" name="Symbol zastępczy zawartości 2"/>
          <p:cNvSpPr>
            <a:spLocks noGrp="1"/>
          </p:cNvSpPr>
          <p:nvPr>
            <p:ph idx="1"/>
          </p:nvPr>
        </p:nvSpPr>
        <p:spPr/>
        <p:txBody>
          <a:bodyPr>
            <a:normAutofit fontScale="25000" lnSpcReduction="20000"/>
          </a:bodyPr>
          <a:lstStyle/>
          <a:p>
            <a:pPr marL="0" indent="0" algn="just">
              <a:buNone/>
            </a:pPr>
            <a:r>
              <a:rPr lang="pl-PL" dirty="0" smtClean="0"/>
              <a:t>	</a:t>
            </a:r>
            <a:r>
              <a:rPr lang="pl-PL" sz="9600" dirty="0" smtClean="0">
                <a:latin typeface="Calibri" panose="020F0502020204030204" pitchFamily="34" charset="0"/>
              </a:rPr>
              <a:t>21 </a:t>
            </a:r>
            <a:r>
              <a:rPr lang="pl-PL" sz="9600" dirty="0">
                <a:latin typeface="Calibri" panose="020F0502020204030204" pitchFamily="34" charset="0"/>
              </a:rPr>
              <a:t>marca </a:t>
            </a:r>
            <a:r>
              <a:rPr lang="pl-PL" sz="9600" dirty="0" smtClean="0">
                <a:latin typeface="Calibri" panose="020F0502020204030204" pitchFamily="34" charset="0"/>
              </a:rPr>
              <a:t>2012 r. </a:t>
            </a:r>
            <a:r>
              <a:rPr lang="pl-PL" sz="9600" dirty="0">
                <a:latin typeface="Calibri" panose="020F0502020204030204" pitchFamily="34" charset="0"/>
              </a:rPr>
              <a:t>RB ONZ przyjęła sześciopunktowy plan pokojowy projektu Kofiego Annana, mający na celu zakończenie konfliktu. W wyniku mediacji wysłannika ONZ plan ten poparł </a:t>
            </a:r>
            <a:r>
              <a:rPr lang="pl-PL" sz="9600" dirty="0" err="1">
                <a:latin typeface="Calibri" panose="020F0502020204030204" pitchFamily="34" charset="0"/>
              </a:rPr>
              <a:t>Baszar</a:t>
            </a:r>
            <a:r>
              <a:rPr lang="pl-PL" sz="9600" dirty="0">
                <a:latin typeface="Calibri" panose="020F0502020204030204" pitchFamily="34" charset="0"/>
              </a:rPr>
              <a:t> al-</a:t>
            </a:r>
            <a:r>
              <a:rPr lang="pl-PL" sz="9600" dirty="0" err="1">
                <a:latin typeface="Calibri" panose="020F0502020204030204" pitchFamily="34" charset="0"/>
              </a:rPr>
              <a:t>Asad</a:t>
            </a:r>
            <a:r>
              <a:rPr lang="pl-PL" sz="9600" dirty="0">
                <a:latin typeface="Calibri" panose="020F0502020204030204" pitchFamily="34" charset="0"/>
              </a:rPr>
              <a:t> oraz arena międzynarodowa łącznie z Rosją i Chinami, blokujący do tej pory wysiłki </a:t>
            </a:r>
            <a:r>
              <a:rPr lang="pl-PL" sz="9600" dirty="0" smtClean="0">
                <a:latin typeface="Calibri" panose="020F0502020204030204" pitchFamily="34" charset="0"/>
              </a:rPr>
              <a:t> na </a:t>
            </a:r>
            <a:r>
              <a:rPr lang="pl-PL" sz="9600" dirty="0">
                <a:latin typeface="Calibri" panose="020F0502020204030204" pitchFamily="34" charset="0"/>
              </a:rPr>
              <a:t>rzecz pokoju. Na przełomie marca i kwietnia 2012 armia krwawo pacyfikowała obszary oporu na terenie całego kraju. Mimo tego </a:t>
            </a:r>
            <a:r>
              <a:rPr lang="pl-PL" sz="9600" dirty="0" smtClean="0">
                <a:latin typeface="Calibri" panose="020F0502020204030204" pitchFamily="34" charset="0"/>
              </a:rPr>
              <a:t> </a:t>
            </a:r>
            <a:r>
              <a:rPr lang="pl-PL" sz="9600" dirty="0" err="1" smtClean="0">
                <a:latin typeface="Calibri" panose="020F0502020204030204" pitchFamily="34" charset="0"/>
              </a:rPr>
              <a:t>Baszar</a:t>
            </a:r>
            <a:r>
              <a:rPr lang="pl-PL" sz="9600" dirty="0" smtClean="0">
                <a:latin typeface="Calibri" panose="020F0502020204030204" pitchFamily="34" charset="0"/>
              </a:rPr>
              <a:t> </a:t>
            </a:r>
            <a:r>
              <a:rPr lang="pl-PL" sz="9600" dirty="0">
                <a:latin typeface="Calibri" panose="020F0502020204030204" pitchFamily="34" charset="0"/>
              </a:rPr>
              <a:t>al-</a:t>
            </a:r>
            <a:r>
              <a:rPr lang="pl-PL" sz="9600" dirty="0" err="1">
                <a:latin typeface="Calibri" panose="020F0502020204030204" pitchFamily="34" charset="0"/>
              </a:rPr>
              <a:t>Asad</a:t>
            </a:r>
            <a:r>
              <a:rPr lang="pl-PL" sz="9600" dirty="0">
                <a:latin typeface="Calibri" panose="020F0502020204030204" pitchFamily="34" charset="0"/>
              </a:rPr>
              <a:t> zgodził się na 10 kwietnia 2012 w ramach planu Annana zawiesić broń</a:t>
            </a:r>
            <a:r>
              <a:rPr lang="pl-PL" sz="9600" dirty="0" smtClean="0">
                <a:latin typeface="Calibri" panose="020F0502020204030204" pitchFamily="34" charset="0"/>
              </a:rPr>
              <a:t>. Oficjalnie </a:t>
            </a:r>
            <a:r>
              <a:rPr lang="pl-PL" sz="9600" dirty="0">
                <a:latin typeface="Calibri" panose="020F0502020204030204" pitchFamily="34" charset="0"/>
              </a:rPr>
              <a:t>zawieszenie broni weszło w życie 12 kwietnia 2012. </a:t>
            </a:r>
          </a:p>
        </p:txBody>
      </p:sp>
    </p:spTree>
    <p:extLst>
      <p:ext uri="{BB962C8B-B14F-4D97-AF65-F5344CB8AC3E}">
        <p14:creationId xmlns:p14="http://schemas.microsoft.com/office/powerpoint/2010/main" val="270753739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403648" y="1582341"/>
            <a:ext cx="6120680" cy="3816429"/>
          </a:xfrm>
          <a:prstGeom prst="rect">
            <a:avLst/>
          </a:prstGeom>
        </p:spPr>
        <p:txBody>
          <a:bodyPr wrap="square">
            <a:spAutoFit/>
          </a:bodyPr>
          <a:lstStyle/>
          <a:p>
            <a:pPr algn="just"/>
            <a:r>
              <a:rPr lang="pl-PL" sz="2200" dirty="0">
                <a:latin typeface="Calibri" panose="020F0502020204030204" pitchFamily="34" charset="0"/>
              </a:rPr>
              <a:t>Jednakże de facto rozejm nie był respektowany przez siły rządowe,  a w efekcie także przez rebeliantów. Ponadto reżim nie wypełnił żadnego  </a:t>
            </a:r>
            <a:r>
              <a:rPr lang="pl-PL" sz="2200" dirty="0" smtClean="0">
                <a:latin typeface="Calibri" panose="020F0502020204030204" pitchFamily="34" charset="0"/>
              </a:rPr>
              <a:t>            z </a:t>
            </a:r>
            <a:r>
              <a:rPr lang="pl-PL" sz="2200" dirty="0">
                <a:latin typeface="Calibri" panose="020F0502020204030204" pitchFamily="34" charset="0"/>
              </a:rPr>
              <a:t>sześciu punktów planu Annana.   W ramach tego planu wysłano do Syrii obserwatorów tworzących misję UNSMIS. Jednakże liczba 300 </a:t>
            </a:r>
            <a:r>
              <a:rPr lang="pl-PL" sz="2200" dirty="0" smtClean="0">
                <a:latin typeface="Calibri" panose="020F0502020204030204" pitchFamily="34" charset="0"/>
              </a:rPr>
              <a:t>obserwatorów        </a:t>
            </a:r>
            <a:r>
              <a:rPr lang="pl-PL" sz="2200" dirty="0">
                <a:latin typeface="Calibri" panose="020F0502020204030204" pitchFamily="34" charset="0"/>
              </a:rPr>
              <a:t>w szczytowym momencie okazała się niewystarczająca, by sprawnie monitorować sytuację w Syrii. Z czasem reżim dopuszczał się coraz większych pogwałceń rozejmu, czego punktem kulminacyjny była masakra w </a:t>
            </a:r>
            <a:r>
              <a:rPr lang="pl-PL" sz="2200" dirty="0" err="1">
                <a:latin typeface="Calibri" panose="020F0502020204030204" pitchFamily="34" charset="0"/>
              </a:rPr>
              <a:t>Huli</a:t>
            </a:r>
            <a:r>
              <a:rPr lang="pl-PL" sz="2200" dirty="0">
                <a:latin typeface="Calibri" panose="020F0502020204030204" pitchFamily="34" charset="0"/>
              </a:rPr>
              <a:t> 25 maja 2012.</a:t>
            </a:r>
          </a:p>
        </p:txBody>
      </p:sp>
    </p:spTree>
    <p:extLst>
      <p:ext uri="{BB962C8B-B14F-4D97-AF65-F5344CB8AC3E}">
        <p14:creationId xmlns:p14="http://schemas.microsoft.com/office/powerpoint/2010/main" val="691896452"/>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endParaRPr lang="pl-PL"/>
          </a:p>
        </p:txBody>
      </p:sp>
      <p:sp>
        <p:nvSpPr>
          <p:cNvPr id="5" name="Symbol zastępczy tekstu 4"/>
          <p:cNvSpPr>
            <a:spLocks noGrp="1"/>
          </p:cNvSpPr>
          <p:nvPr>
            <p:ph type="body" idx="1"/>
          </p:nvPr>
        </p:nvSpPr>
        <p:spPr/>
        <p:txBody>
          <a:bodyPr/>
          <a:lstStyle/>
          <a:p>
            <a:endParaRPr lang="pl-PL"/>
          </a:p>
        </p:txBody>
      </p:sp>
      <p:sp>
        <p:nvSpPr>
          <p:cNvPr id="7" name="Symbol zastępczy tekstu 6"/>
          <p:cNvSpPr>
            <a:spLocks noGrp="1"/>
          </p:cNvSpPr>
          <p:nvPr>
            <p:ph type="body" sz="quarter" idx="3"/>
          </p:nvPr>
        </p:nvSpPr>
        <p:spPr/>
        <p:txBody>
          <a:bodyPr/>
          <a:lstStyle/>
          <a:p>
            <a:endParaRPr lang="pl-PL"/>
          </a:p>
        </p:txBody>
      </p:sp>
      <p:sp>
        <p:nvSpPr>
          <p:cNvPr id="6" name="Symbol zastępczy zawartości 5"/>
          <p:cNvSpPr>
            <a:spLocks noGrp="1"/>
          </p:cNvSpPr>
          <p:nvPr>
            <p:ph sz="quarter" idx="13"/>
          </p:nvPr>
        </p:nvSpPr>
        <p:spPr/>
        <p:txBody>
          <a:bodyPr/>
          <a:lstStyle/>
          <a:p>
            <a:endParaRPr lang="pl-PL"/>
          </a:p>
        </p:txBody>
      </p:sp>
      <p:sp>
        <p:nvSpPr>
          <p:cNvPr id="8" name="Symbol zastępczy zawartości 7"/>
          <p:cNvSpPr>
            <a:spLocks noGrp="1"/>
          </p:cNvSpPr>
          <p:nvPr>
            <p:ph sz="quarter" idx="14"/>
          </p:nvPr>
        </p:nvSpPr>
        <p:spPr/>
        <p:txBody>
          <a:bodyPr/>
          <a:lstStyle/>
          <a:p>
            <a:endParaRPr lang="pl-PL" dirty="0"/>
          </a:p>
        </p:txBody>
      </p:sp>
      <p:pic>
        <p:nvPicPr>
          <p:cNvPr id="1026" name="Picture 2" descr="C:\Documents and Settings\DB\Pulpit\Azaz_Syria.jpg"/>
          <p:cNvPicPr>
            <a:picLocks noChangeAspect="1" noChangeArrowheads="1"/>
          </p:cNvPicPr>
          <p:nvPr/>
        </p:nvPicPr>
        <p:blipFill>
          <a:blip r:embed="rId2" cstate="print"/>
          <a:srcRect/>
          <a:stretch>
            <a:fillRect/>
          </a:stretch>
        </p:blipFill>
        <p:spPr bwMode="auto">
          <a:xfrm>
            <a:off x="740564" y="3442146"/>
            <a:ext cx="7669145" cy="2892457"/>
          </a:xfrm>
          <a:prstGeom prst="rect">
            <a:avLst/>
          </a:prstGeom>
          <a:noFill/>
        </p:spPr>
      </p:pic>
      <p:pic>
        <p:nvPicPr>
          <p:cNvPr id="1029" name="Picture 5" descr="C:\Documents and Settings\DB\Pulpit\3554902.jpg"/>
          <p:cNvPicPr>
            <a:picLocks noChangeAspect="1" noChangeArrowheads="1"/>
          </p:cNvPicPr>
          <p:nvPr/>
        </p:nvPicPr>
        <p:blipFill>
          <a:blip r:embed="rId3" cstate="print"/>
          <a:srcRect/>
          <a:stretch>
            <a:fillRect/>
          </a:stretch>
        </p:blipFill>
        <p:spPr bwMode="auto">
          <a:xfrm>
            <a:off x="606531" y="584626"/>
            <a:ext cx="3429024" cy="2857520"/>
          </a:xfrm>
          <a:prstGeom prst="rect">
            <a:avLst/>
          </a:prstGeom>
          <a:noFill/>
        </p:spPr>
      </p:pic>
      <p:pic>
        <p:nvPicPr>
          <p:cNvPr id="1030" name="Picture 6" descr="C:\Documents and Settings\DB\Pulpit\635857838094749847.jpg"/>
          <p:cNvPicPr>
            <a:picLocks noChangeAspect="1" noChangeArrowheads="1"/>
          </p:cNvPicPr>
          <p:nvPr/>
        </p:nvPicPr>
        <p:blipFill>
          <a:blip r:embed="rId4" cstate="print"/>
          <a:srcRect/>
          <a:stretch>
            <a:fillRect/>
          </a:stretch>
        </p:blipFill>
        <p:spPr bwMode="auto">
          <a:xfrm>
            <a:off x="4012426" y="584626"/>
            <a:ext cx="4492736" cy="2857520"/>
          </a:xfrm>
          <a:prstGeom prst="rect">
            <a:avLst/>
          </a:prstGeom>
          <a:noFill/>
        </p:spPr>
      </p:pic>
    </p:spTree>
    <p:extLst>
      <p:ext uri="{BB962C8B-B14F-4D97-AF65-F5344CB8AC3E}">
        <p14:creationId xmlns:p14="http://schemas.microsoft.com/office/powerpoint/2010/main" val="1647409951"/>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rot="21318109">
            <a:off x="528086" y="99351"/>
            <a:ext cx="7772400" cy="2748173"/>
          </a:xfrm>
        </p:spPr>
        <p:txBody>
          <a:bodyPr>
            <a:noAutofit/>
          </a:bodyPr>
          <a:lstStyle/>
          <a:p>
            <a:pPr algn="ctr"/>
            <a:r>
              <a:rPr lang="pl-PL" sz="8800" dirty="0" smtClean="0">
                <a:latin typeface="Arial Black" pitchFamily="34" charset="0"/>
              </a:rPr>
              <a:t>Państwo Islamskie!!</a:t>
            </a:r>
            <a:r>
              <a:rPr lang="pl-PL" sz="9600" dirty="0" smtClean="0">
                <a:latin typeface="Arial Black" pitchFamily="34" charset="0"/>
              </a:rPr>
              <a:t> </a:t>
            </a:r>
            <a:endParaRPr lang="pl-PL" sz="9600" dirty="0">
              <a:latin typeface="Arial Black" pitchFamily="34" charset="0"/>
            </a:endParaRPr>
          </a:p>
        </p:txBody>
      </p:sp>
      <p:sp>
        <p:nvSpPr>
          <p:cNvPr id="3" name="Podtytuł 2"/>
          <p:cNvSpPr>
            <a:spLocks noGrp="1"/>
          </p:cNvSpPr>
          <p:nvPr>
            <p:ph type="subTitle" idx="1"/>
          </p:nvPr>
        </p:nvSpPr>
        <p:spPr>
          <a:xfrm>
            <a:off x="1357290" y="5105400"/>
            <a:ext cx="6480048" cy="1752600"/>
          </a:xfrm>
        </p:spPr>
        <p:txBody>
          <a:bodyPr>
            <a:normAutofit/>
          </a:bodyPr>
          <a:lstStyle/>
          <a:p>
            <a:pPr algn="ctr"/>
            <a:endParaRPr lang="pl-PL" sz="3200" dirty="0">
              <a:solidFill>
                <a:schemeClr val="tx1"/>
              </a:solidFill>
              <a:latin typeface="Arial Black" pitchFamily="34" charset="0"/>
            </a:endParaRPr>
          </a:p>
        </p:txBody>
      </p:sp>
      <p:pic>
        <p:nvPicPr>
          <p:cNvPr id="4" name="Obraz 3" descr="ffffffff.jpg"/>
          <p:cNvPicPr>
            <a:picLocks noChangeAspect="1"/>
          </p:cNvPicPr>
          <p:nvPr/>
        </p:nvPicPr>
        <p:blipFill>
          <a:blip r:embed="rId2" cstate="print"/>
          <a:stretch>
            <a:fillRect/>
          </a:stretch>
        </p:blipFill>
        <p:spPr>
          <a:xfrm rot="21133442">
            <a:off x="727905" y="3480967"/>
            <a:ext cx="3744147" cy="2106082"/>
          </a:xfrm>
          <a:prstGeom prst="rect">
            <a:avLst/>
          </a:prstGeom>
        </p:spPr>
      </p:pic>
      <p:pic>
        <p:nvPicPr>
          <p:cNvPr id="5" name="Obraz 4" descr="rrr.jpg"/>
          <p:cNvPicPr>
            <a:picLocks noChangeAspect="1"/>
          </p:cNvPicPr>
          <p:nvPr/>
        </p:nvPicPr>
        <p:blipFill>
          <a:blip r:embed="rId3" cstate="print"/>
          <a:stretch>
            <a:fillRect/>
          </a:stretch>
        </p:blipFill>
        <p:spPr>
          <a:xfrm rot="235392">
            <a:off x="4582151" y="3268067"/>
            <a:ext cx="3802004" cy="2531884"/>
          </a:xfrm>
          <a:prstGeom prst="rect">
            <a:avLst/>
          </a:prstGeom>
        </p:spPr>
      </p:pic>
    </p:spTree>
    <p:extLst>
      <p:ext uri="{BB962C8B-B14F-4D97-AF65-F5344CB8AC3E}">
        <p14:creationId xmlns:p14="http://schemas.microsoft.com/office/powerpoint/2010/main" val="3275867442"/>
      </p:ext>
    </p:extLst>
  </p:cSld>
  <p:clrMapOvr>
    <a:masterClrMapping/>
  </p:clrMapOvr>
  <mc:AlternateContent xmlns:mc="http://schemas.openxmlformats.org/markup-compatibility/2006" xmlns:p14="http://schemas.microsoft.com/office/powerpoint/2010/main">
    <mc:Choice Requires="p14">
      <p:transition spd="slow" p14:dur="800" advTm="7000">
        <p:circle/>
      </p:transition>
    </mc:Choice>
    <mc:Fallback xmlns="">
      <p:transition spd="slow" advTm="700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pPr algn="ctr"/>
            <a:r>
              <a:rPr lang="pl-PL" b="1" dirty="0">
                <a:solidFill>
                  <a:schemeClr val="tx1"/>
                </a:solidFill>
                <a:cs typeface="Arial" panose="020B0604020202020204" pitchFamily="34" charset="0"/>
              </a:rPr>
              <a:t>Co chce osiągnąć państwo islamskie</a:t>
            </a:r>
            <a:r>
              <a:rPr lang="pl-PL" b="1" dirty="0" smtClean="0">
                <a:solidFill>
                  <a:schemeClr val="tx1"/>
                </a:solidFill>
                <a:cs typeface="Arial" panose="020B0604020202020204" pitchFamily="34" charset="0"/>
              </a:rPr>
              <a:t>?</a:t>
            </a:r>
            <a:endParaRPr lang="pl-PL" b="1" dirty="0">
              <a:solidFill>
                <a:schemeClr val="tx1"/>
              </a:solidFill>
              <a:cs typeface="Arial" panose="020B0604020202020204" pitchFamily="34" charset="0"/>
            </a:endParaRPr>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1298575" y="2722562"/>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ymbol zastępczy tekstu 5"/>
          <p:cNvSpPr>
            <a:spLocks noGrp="1"/>
          </p:cNvSpPr>
          <p:nvPr>
            <p:ph sz="quarter" idx="14"/>
          </p:nvPr>
        </p:nvSpPr>
        <p:spPr/>
        <p:txBody>
          <a:bodyPr/>
          <a:lstStyle/>
          <a:p>
            <a:pPr marL="0" indent="0">
              <a:buNone/>
            </a:pPr>
            <a:r>
              <a:rPr lang="pl-PL" sz="2400" b="1" dirty="0">
                <a:latin typeface="Calibri" panose="020F0502020204030204" pitchFamily="34" charset="0"/>
                <a:cs typeface="Arial" panose="020B0604020202020204" pitchFamily="34" charset="0"/>
              </a:rPr>
              <a:t>Państwo Islamskie </a:t>
            </a:r>
            <a:endParaRPr lang="pl-PL" sz="2400" b="1" dirty="0" smtClean="0">
              <a:latin typeface="Calibri" panose="020F0502020204030204" pitchFamily="34" charset="0"/>
              <a:cs typeface="Arial" panose="020B0604020202020204" pitchFamily="34" charset="0"/>
            </a:endParaRPr>
          </a:p>
          <a:p>
            <a:pPr marL="0" indent="0">
              <a:buNone/>
            </a:pPr>
            <a:r>
              <a:rPr lang="pl-PL" sz="2400" b="1" dirty="0" smtClean="0">
                <a:latin typeface="Calibri" panose="020F0502020204030204" pitchFamily="34" charset="0"/>
                <a:cs typeface="Arial" panose="020B0604020202020204" pitchFamily="34" charset="0"/>
              </a:rPr>
              <a:t>chce </a:t>
            </a:r>
            <a:r>
              <a:rPr lang="pl-PL" sz="2400" b="1" dirty="0">
                <a:latin typeface="Calibri" panose="020F0502020204030204" pitchFamily="34" charset="0"/>
                <a:cs typeface="Arial" panose="020B0604020202020204" pitchFamily="34" charset="0"/>
              </a:rPr>
              <a:t>zastraszyć ludzi </a:t>
            </a:r>
            <a:endParaRPr lang="pl-PL" sz="2400" b="1" dirty="0" smtClean="0">
              <a:latin typeface="Calibri" panose="020F0502020204030204" pitchFamily="34" charset="0"/>
              <a:cs typeface="Arial" panose="020B0604020202020204" pitchFamily="34" charset="0"/>
            </a:endParaRPr>
          </a:p>
          <a:p>
            <a:pPr marL="0" indent="0">
              <a:buNone/>
            </a:pPr>
            <a:r>
              <a:rPr lang="pl-PL" sz="2400" b="1" dirty="0" smtClean="0">
                <a:latin typeface="Calibri" panose="020F0502020204030204" pitchFamily="34" charset="0"/>
                <a:cs typeface="Arial" panose="020B0604020202020204" pitchFamily="34" charset="0"/>
              </a:rPr>
              <a:t>żeby </a:t>
            </a:r>
            <a:r>
              <a:rPr lang="pl-PL" sz="2400" b="1" dirty="0">
                <a:latin typeface="Calibri" panose="020F0502020204030204" pitchFamily="34" charset="0"/>
                <a:cs typeface="Arial" panose="020B0604020202020204" pitchFamily="34" charset="0"/>
              </a:rPr>
              <a:t>się bali </a:t>
            </a:r>
            <a:endParaRPr lang="pl-PL" sz="2400" b="1" dirty="0" smtClean="0">
              <a:latin typeface="Calibri" panose="020F0502020204030204" pitchFamily="34" charset="0"/>
              <a:cs typeface="Arial" panose="020B0604020202020204" pitchFamily="34" charset="0"/>
            </a:endParaRPr>
          </a:p>
          <a:p>
            <a:pPr marL="0" indent="0">
              <a:buNone/>
            </a:pPr>
            <a:r>
              <a:rPr lang="pl-PL" sz="2400" b="1" dirty="0" smtClean="0">
                <a:latin typeface="Calibri" panose="020F0502020204030204" pitchFamily="34" charset="0"/>
                <a:cs typeface="Arial" panose="020B0604020202020204" pitchFamily="34" charset="0"/>
              </a:rPr>
              <a:t>i </a:t>
            </a:r>
            <a:r>
              <a:rPr lang="pl-PL" sz="2400" b="1" dirty="0">
                <a:latin typeface="Calibri" panose="020F0502020204030204" pitchFamily="34" charset="0"/>
                <a:cs typeface="Arial" panose="020B0604020202020204" pitchFamily="34" charset="0"/>
              </a:rPr>
              <a:t>przejąć władzę </a:t>
            </a:r>
            <a:r>
              <a:rPr lang="pl-PL" sz="2400" b="1" dirty="0" smtClean="0">
                <a:latin typeface="Calibri" panose="020F0502020204030204" pitchFamily="34" charset="0"/>
                <a:cs typeface="Arial" panose="020B0604020202020204" pitchFamily="34" charset="0"/>
              </a:rPr>
              <a:t>                    na </a:t>
            </a:r>
            <a:r>
              <a:rPr lang="pl-PL" sz="2400" b="1" dirty="0">
                <a:latin typeface="Calibri" panose="020F0502020204030204" pitchFamily="34" charset="0"/>
                <a:cs typeface="Arial" panose="020B0604020202020204" pitchFamily="34" charset="0"/>
              </a:rPr>
              <a:t>świecie </a:t>
            </a:r>
          </a:p>
          <a:p>
            <a:endParaRPr lang="pl-PL" dirty="0"/>
          </a:p>
        </p:txBody>
      </p:sp>
    </p:spTree>
    <p:extLst>
      <p:ext uri="{BB962C8B-B14F-4D97-AF65-F5344CB8AC3E}">
        <p14:creationId xmlns:p14="http://schemas.microsoft.com/office/powerpoint/2010/main" val="3405658206"/>
      </p:ext>
    </p:extLst>
  </p:cSld>
  <p:clrMapOvr>
    <a:masterClrMapping/>
  </p:clrMapOvr>
  <mc:AlternateContent xmlns:mc="http://schemas.openxmlformats.org/markup-compatibility/2006" xmlns:p14="http://schemas.microsoft.com/office/powerpoint/2010/main">
    <mc:Choice Requires="p14">
      <p:transition spd="slow" p14:dur="800" advTm="7000">
        <p:circle/>
      </p:transition>
    </mc:Choice>
    <mc:Fallback xmlns="">
      <p:transition spd="slow" advTm="700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algn="ctr"/>
            <a:r>
              <a:rPr lang="pl-PL" dirty="0" smtClean="0">
                <a:solidFill>
                  <a:schemeClr val="tx1"/>
                </a:solidFill>
                <a:effectLst>
                  <a:outerShdw blurRad="38100" dist="38100" dir="2700000" algn="tl">
                    <a:srgbClr val="000000">
                      <a:alpha val="43137"/>
                    </a:srgbClr>
                  </a:outerShdw>
                </a:effectLst>
              </a:rPr>
              <a:t>Zamachy państwa islamskiego  </a:t>
            </a:r>
            <a:endParaRPr lang="pl-PL" dirty="0">
              <a:solidFill>
                <a:schemeClr val="tx1"/>
              </a:solidFill>
              <a:effectLst>
                <a:outerShdw blurRad="38100" dist="38100" dir="2700000" algn="tl">
                  <a:srgbClr val="000000">
                    <a:alpha val="43137"/>
                  </a:srgbClr>
                </a:outerShdw>
              </a:effectLst>
            </a:endParaRPr>
          </a:p>
        </p:txBody>
      </p:sp>
      <p:sp>
        <p:nvSpPr>
          <p:cNvPr id="3" name="Podtytuł 2"/>
          <p:cNvSpPr>
            <a:spLocks noGrp="1"/>
          </p:cNvSpPr>
          <p:nvPr>
            <p:ph sz="quarter" idx="13"/>
          </p:nvPr>
        </p:nvSpPr>
        <p:spPr/>
        <p:txBody>
          <a:bodyPr>
            <a:noAutofit/>
          </a:bodyPr>
          <a:lstStyle/>
          <a:p>
            <a:pPr marL="0" indent="0" algn="l">
              <a:buNone/>
            </a:pPr>
            <a:r>
              <a:rPr lang="pl-PL" sz="2200" b="1" dirty="0" smtClean="0">
                <a:latin typeface="Calibri" panose="020F0502020204030204" pitchFamily="34" charset="0"/>
                <a:cs typeface="Arial" panose="020B0604020202020204" pitchFamily="34" charset="0"/>
              </a:rPr>
              <a:t>11marca 2004 </a:t>
            </a:r>
            <a:r>
              <a:rPr lang="pl-PL" sz="2200" dirty="0" smtClean="0">
                <a:latin typeface="Calibri" panose="020F0502020204030204" pitchFamily="34" charset="0"/>
                <a:cs typeface="Arial" panose="020B0604020202020204" pitchFamily="34" charset="0"/>
              </a:rPr>
              <a:t>Madryt-bomby  w pociągach </a:t>
            </a:r>
          </a:p>
          <a:p>
            <a:pPr marL="0" indent="0" algn="l">
              <a:buNone/>
            </a:pPr>
            <a:r>
              <a:rPr lang="pl-PL" sz="2200" b="1" dirty="0" smtClean="0">
                <a:latin typeface="Calibri" panose="020F0502020204030204" pitchFamily="34" charset="0"/>
                <a:cs typeface="Arial" panose="020B0604020202020204" pitchFamily="34" charset="0"/>
              </a:rPr>
              <a:t>7 lipca 2005 </a:t>
            </a:r>
            <a:r>
              <a:rPr lang="pl-PL" sz="2200" dirty="0" smtClean="0">
                <a:latin typeface="Calibri" panose="020F0502020204030204" pitchFamily="34" charset="0"/>
                <a:cs typeface="Arial" panose="020B0604020202020204" pitchFamily="34" charset="0"/>
              </a:rPr>
              <a:t>Londyn-seria zamachów w metrze</a:t>
            </a:r>
          </a:p>
          <a:p>
            <a:pPr marL="0" indent="0" algn="l">
              <a:buNone/>
            </a:pPr>
            <a:r>
              <a:rPr lang="pl-PL" sz="2200" b="1" dirty="0" smtClean="0">
                <a:latin typeface="Calibri" panose="020F0502020204030204" pitchFamily="34" charset="0"/>
                <a:cs typeface="Arial" panose="020B0604020202020204" pitchFamily="34" charset="0"/>
              </a:rPr>
              <a:t>7-9 stycznia 2015 </a:t>
            </a:r>
            <a:r>
              <a:rPr lang="pl-PL" sz="2200" dirty="0" smtClean="0">
                <a:latin typeface="Calibri" panose="020F0502020204030204" pitchFamily="34" charset="0"/>
                <a:cs typeface="Arial" panose="020B0604020202020204" pitchFamily="34" charset="0"/>
              </a:rPr>
              <a:t>Paryż-zamachy   na redakcje </a:t>
            </a:r>
            <a:endParaRPr lang="pl-PL" sz="2200" b="1" dirty="0" smtClean="0">
              <a:latin typeface="Calibri" panose="020F0502020204030204" pitchFamily="34" charset="0"/>
              <a:cs typeface="Arial" panose="020B0604020202020204" pitchFamily="34" charset="0"/>
            </a:endParaRPr>
          </a:p>
          <a:p>
            <a:pPr marL="0" indent="0" algn="l">
              <a:buNone/>
            </a:pPr>
            <a:r>
              <a:rPr lang="pl-PL" sz="2200" b="1" dirty="0" smtClean="0">
                <a:latin typeface="Calibri" panose="020F0502020204030204" pitchFamily="34" charset="0"/>
                <a:cs typeface="Arial" panose="020B0604020202020204" pitchFamily="34" charset="0"/>
              </a:rPr>
              <a:t>13 listopada 2015 </a:t>
            </a:r>
            <a:r>
              <a:rPr lang="pl-PL" sz="2200" dirty="0" smtClean="0">
                <a:latin typeface="Calibri" panose="020F0502020204030204" pitchFamily="34" charset="0"/>
                <a:cs typeface="Arial" panose="020B0604020202020204" pitchFamily="34" charset="0"/>
              </a:rPr>
              <a:t>Paryż-seria ataków </a:t>
            </a:r>
          </a:p>
          <a:p>
            <a:pPr marL="0" indent="0">
              <a:buNone/>
            </a:pPr>
            <a:r>
              <a:rPr lang="pl-PL" sz="2200" dirty="0" smtClean="0">
                <a:latin typeface="Calibri" panose="020F0502020204030204" pitchFamily="34" charset="0"/>
                <a:cs typeface="Arial" panose="020B0604020202020204" pitchFamily="34" charset="0"/>
              </a:rPr>
              <a:t> </a:t>
            </a:r>
            <a:r>
              <a:rPr lang="pl-PL" sz="2200" b="1" dirty="0" smtClean="0">
                <a:latin typeface="Calibri" panose="020F0502020204030204" pitchFamily="34" charset="0"/>
                <a:cs typeface="Arial" panose="020B0604020202020204" pitchFamily="34" charset="0"/>
              </a:rPr>
              <a:t>22 marca 20016 </a:t>
            </a:r>
            <a:r>
              <a:rPr lang="pl-PL" sz="2200" dirty="0" smtClean="0">
                <a:latin typeface="Calibri" panose="020F0502020204030204" pitchFamily="34" charset="0"/>
                <a:cs typeface="Arial" panose="020B0604020202020204" pitchFamily="34" charset="0"/>
              </a:rPr>
              <a:t>Bruksela - metro   w </a:t>
            </a:r>
            <a:r>
              <a:rPr lang="pl-PL" sz="2200" dirty="0" err="1" smtClean="0">
                <a:latin typeface="Calibri" panose="020F0502020204030204" pitchFamily="34" charset="0"/>
                <a:cs typeface="Arial" panose="020B0604020202020204" pitchFamily="34" charset="0"/>
              </a:rPr>
              <a:t>Maelbeek</a:t>
            </a:r>
            <a:endParaRPr lang="pl-PL" sz="2200" dirty="0" smtClean="0">
              <a:latin typeface="Calibri" panose="020F0502020204030204" pitchFamily="34" charset="0"/>
              <a:cs typeface="Arial" panose="020B0604020202020204" pitchFamily="34" charset="0"/>
            </a:endParaRPr>
          </a:p>
          <a:p>
            <a:pPr marL="457200" indent="-457200" algn="l">
              <a:buFont typeface="+mj-lt"/>
              <a:buAutoNum type="arabicPeriod"/>
            </a:pPr>
            <a:endParaRPr lang="pl-PL" sz="2400" b="1" dirty="0" smtClean="0"/>
          </a:p>
        </p:txBody>
      </p:sp>
      <p:sp>
        <p:nvSpPr>
          <p:cNvPr id="11" name="Symbol zastępczy zawartości 10"/>
          <p:cNvSpPr>
            <a:spLocks noGrp="1"/>
          </p:cNvSpPr>
          <p:nvPr>
            <p:ph sz="quarter" idx="14"/>
          </p:nvPr>
        </p:nvSpPr>
        <p:spPr/>
        <p:txBody>
          <a:bodyPr/>
          <a:lstStyle/>
          <a:p>
            <a:endParaRPr lang="pl-PL"/>
          </a:p>
        </p:txBody>
      </p:sp>
      <p:pic>
        <p:nvPicPr>
          <p:cNvPr id="10" name="Obraz 9" descr="gggggg.jpg"/>
          <p:cNvPicPr>
            <a:picLocks noChangeAspect="1"/>
          </p:cNvPicPr>
          <p:nvPr/>
        </p:nvPicPr>
        <p:blipFill>
          <a:blip r:embed="rId2" cstate="print"/>
          <a:stretch>
            <a:fillRect/>
          </a:stretch>
        </p:blipFill>
        <p:spPr>
          <a:xfrm>
            <a:off x="4517460" y="1797683"/>
            <a:ext cx="3572927" cy="4248471"/>
          </a:xfrm>
          <a:prstGeom prst="rect">
            <a:avLst/>
          </a:prstGeom>
        </p:spPr>
      </p:pic>
    </p:spTree>
    <p:extLst>
      <p:ext uri="{BB962C8B-B14F-4D97-AF65-F5344CB8AC3E}">
        <p14:creationId xmlns:p14="http://schemas.microsoft.com/office/powerpoint/2010/main" val="569116341"/>
      </p:ext>
    </p:extLst>
  </p:cSld>
  <p:clrMapOvr>
    <a:masterClrMapping/>
  </p:clrMapOvr>
  <mc:AlternateContent xmlns:mc="http://schemas.openxmlformats.org/markup-compatibility/2006" xmlns:p14="http://schemas.microsoft.com/office/powerpoint/2010/main">
    <mc:Choice Requires="p14">
      <p:transition spd="slow" p14:dur="800" advTm="7000">
        <p:circle/>
      </p:transition>
    </mc:Choice>
    <mc:Fallback xmlns="">
      <p:transition spd="slow" advTm="700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ytuł 8"/>
          <p:cNvSpPr>
            <a:spLocks noGrp="1"/>
          </p:cNvSpPr>
          <p:nvPr>
            <p:ph type="title"/>
          </p:nvPr>
        </p:nvSpPr>
        <p:spPr/>
        <p:txBody>
          <a:bodyPr>
            <a:normAutofit fontScale="90000"/>
          </a:bodyPr>
          <a:lstStyle/>
          <a:p>
            <a:r>
              <a:rPr lang="pl-PL" dirty="0">
                <a:effectLst>
                  <a:outerShdw blurRad="38100" dist="38100" dir="2700000" algn="tl">
                    <a:srgbClr val="000000">
                      <a:alpha val="43137"/>
                    </a:srgbClr>
                  </a:outerShdw>
                </a:effectLst>
              </a:rPr>
              <a:t>Zamachy państwa islamskiego </a:t>
            </a:r>
            <a:endParaRPr lang="pl-PL" dirty="0"/>
          </a:p>
        </p:txBody>
      </p:sp>
      <p:sp>
        <p:nvSpPr>
          <p:cNvPr id="10" name="Symbol zastępczy zawartości 9"/>
          <p:cNvSpPr>
            <a:spLocks noGrp="1"/>
          </p:cNvSpPr>
          <p:nvPr>
            <p:ph sz="quarter" idx="13"/>
          </p:nvPr>
        </p:nvSpPr>
        <p:spPr/>
        <p:txBody>
          <a:bodyPr>
            <a:normAutofit fontScale="62500" lnSpcReduction="20000"/>
          </a:bodyPr>
          <a:lstStyle/>
          <a:p>
            <a:pPr marL="0" indent="0">
              <a:buNone/>
            </a:pPr>
            <a:r>
              <a:rPr lang="pl-PL" sz="3200" b="1" dirty="0">
                <a:latin typeface="Calibri" pitchFamily="34" charset="0"/>
                <a:cs typeface="Calibri" pitchFamily="34" charset="0"/>
              </a:rPr>
              <a:t>14 lipca 2016 </a:t>
            </a:r>
            <a:r>
              <a:rPr lang="pl-PL" sz="3200" dirty="0">
                <a:latin typeface="Calibri" pitchFamily="34" charset="0"/>
                <a:cs typeface="Calibri" pitchFamily="34" charset="0"/>
              </a:rPr>
              <a:t>Nicea-zamachy podczas święta narodowego Francji </a:t>
            </a:r>
          </a:p>
          <a:p>
            <a:pPr marL="0" indent="0">
              <a:buNone/>
            </a:pPr>
            <a:r>
              <a:rPr lang="pl-PL" sz="3200" b="1" dirty="0">
                <a:latin typeface="Calibri" pitchFamily="34" charset="0"/>
                <a:cs typeface="Calibri" pitchFamily="34" charset="0"/>
              </a:rPr>
              <a:t>22 lipca 2016 </a:t>
            </a:r>
            <a:r>
              <a:rPr lang="pl-PL" sz="3200" dirty="0">
                <a:latin typeface="Calibri" pitchFamily="34" charset="0"/>
                <a:cs typeface="Calibri" pitchFamily="34" charset="0"/>
              </a:rPr>
              <a:t>Monachium-strzelnie </a:t>
            </a:r>
            <a:r>
              <a:rPr lang="pl-PL" sz="3200" dirty="0" smtClean="0">
                <a:latin typeface="Calibri" pitchFamily="34" charset="0"/>
                <a:cs typeface="Calibri" pitchFamily="34" charset="0"/>
              </a:rPr>
              <a:t>w </a:t>
            </a:r>
            <a:r>
              <a:rPr lang="pl-PL" sz="3200" dirty="0">
                <a:latin typeface="Calibri" pitchFamily="34" charset="0"/>
                <a:cs typeface="Calibri" pitchFamily="34" charset="0"/>
              </a:rPr>
              <a:t>centrum handlowym </a:t>
            </a:r>
          </a:p>
          <a:p>
            <a:pPr marL="0" indent="0">
              <a:buNone/>
            </a:pPr>
            <a:r>
              <a:rPr lang="pl-PL" sz="3200" b="1" dirty="0">
                <a:latin typeface="Calibri" pitchFamily="34" charset="0"/>
                <a:cs typeface="Calibri" pitchFamily="34" charset="0"/>
              </a:rPr>
              <a:t>26 lipca 2016 </a:t>
            </a:r>
            <a:r>
              <a:rPr lang="pl-PL" sz="3200" dirty="0" err="1">
                <a:latin typeface="Calibri" pitchFamily="34" charset="0"/>
                <a:cs typeface="Calibri" pitchFamily="34" charset="0"/>
              </a:rPr>
              <a:t>Saint-Etienne-Du-Rouvray-zamach</a:t>
            </a:r>
            <a:r>
              <a:rPr lang="pl-PL" sz="3200" dirty="0">
                <a:latin typeface="Calibri" pitchFamily="34" charset="0"/>
                <a:cs typeface="Calibri" pitchFamily="34" charset="0"/>
              </a:rPr>
              <a:t> na Kościół </a:t>
            </a:r>
            <a:r>
              <a:rPr lang="pl-PL" sz="3200" b="1" dirty="0">
                <a:latin typeface="Calibri" pitchFamily="34" charset="0"/>
                <a:cs typeface="Calibri" pitchFamily="34" charset="0"/>
              </a:rPr>
              <a:t> </a:t>
            </a:r>
          </a:p>
          <a:p>
            <a:pPr marL="0" indent="0">
              <a:buNone/>
            </a:pPr>
            <a:r>
              <a:rPr lang="pl-PL" sz="3200" b="1" dirty="0">
                <a:latin typeface="Calibri" pitchFamily="34" charset="0"/>
                <a:cs typeface="Calibri" pitchFamily="34" charset="0"/>
              </a:rPr>
              <a:t>19 grudnia 2016 </a:t>
            </a:r>
            <a:r>
              <a:rPr lang="pl-PL" sz="3200" dirty="0">
                <a:latin typeface="Calibri" pitchFamily="34" charset="0"/>
                <a:cs typeface="Calibri" pitchFamily="34" charset="0"/>
              </a:rPr>
              <a:t>Berlin-jarmark świąteczny </a:t>
            </a:r>
          </a:p>
          <a:p>
            <a:pPr marL="0" indent="0">
              <a:buNone/>
            </a:pPr>
            <a:r>
              <a:rPr lang="pl-PL" sz="3200" b="1" dirty="0">
                <a:latin typeface="Calibri" pitchFamily="34" charset="0"/>
                <a:cs typeface="Calibri" pitchFamily="34" charset="0"/>
              </a:rPr>
              <a:t>22 marca 2017 </a:t>
            </a:r>
            <a:r>
              <a:rPr lang="pl-PL" sz="3200" dirty="0">
                <a:latin typeface="Calibri" pitchFamily="34" charset="0"/>
                <a:cs typeface="Calibri" pitchFamily="34" charset="0"/>
              </a:rPr>
              <a:t>Londyn-most </a:t>
            </a:r>
            <a:r>
              <a:rPr lang="pl-PL" sz="3200" dirty="0" err="1">
                <a:latin typeface="Calibri" pitchFamily="34" charset="0"/>
                <a:cs typeface="Calibri" pitchFamily="34" charset="0"/>
              </a:rPr>
              <a:t>westministerski</a:t>
            </a:r>
            <a:r>
              <a:rPr lang="pl-PL" sz="3200" dirty="0">
                <a:latin typeface="Calibri" pitchFamily="34" charset="0"/>
                <a:cs typeface="Calibri" pitchFamily="34" charset="0"/>
              </a:rPr>
              <a:t> </a:t>
            </a:r>
            <a:endParaRPr lang="pl-PL" sz="3200" b="1" dirty="0">
              <a:latin typeface="Calibri" pitchFamily="34" charset="0"/>
              <a:cs typeface="Calibri" pitchFamily="34" charset="0"/>
            </a:endParaRPr>
          </a:p>
          <a:p>
            <a:pPr marL="0" indent="0">
              <a:buNone/>
            </a:pPr>
            <a:endParaRPr lang="pl-PL" dirty="0"/>
          </a:p>
        </p:txBody>
      </p:sp>
      <p:pic>
        <p:nvPicPr>
          <p:cNvPr id="4099" name="Picture 3"/>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4788024" y="1700808"/>
            <a:ext cx="3200400" cy="212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861048"/>
            <a:ext cx="3749675"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943123"/>
      </p:ext>
    </p:extLst>
  </p:cSld>
  <p:clrMapOvr>
    <a:masterClrMapping/>
  </p:clrMapOvr>
  <mc:AlternateContent xmlns:mc="http://schemas.openxmlformats.org/markup-compatibility/2006" xmlns:p14="http://schemas.microsoft.com/office/powerpoint/2010/main">
    <mc:Choice Requires="p14">
      <p:transition spd="slow" p14:dur="800" advTm="7000">
        <p:circle/>
      </p:transition>
    </mc:Choice>
    <mc:Fallback xmlns="">
      <p:transition spd="slow" advTm="7000">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692696"/>
            <a:ext cx="6965245" cy="1202485"/>
          </a:xfrm>
        </p:spPr>
        <p:txBody>
          <a:bodyPr>
            <a:noAutofit/>
          </a:bodyPr>
          <a:lstStyle/>
          <a:p>
            <a:r>
              <a:rPr lang="pl-PL" sz="2800" b="1" dirty="0" smtClean="0"/>
              <a:t>MAPA ZAMACHÓW TERRORYSTYCZNYCH PO 11 IX </a:t>
            </a:r>
            <a:r>
              <a:rPr lang="pl-PL" sz="2800" dirty="0" smtClean="0"/>
              <a:t>2001</a:t>
            </a:r>
            <a:r>
              <a:rPr lang="pl-PL" sz="2800" b="1" dirty="0" smtClean="0"/>
              <a:t> R</a:t>
            </a:r>
            <a:r>
              <a:rPr lang="pl-PL" sz="2800" dirty="0" smtClean="0"/>
              <a:t>.</a:t>
            </a:r>
            <a:endParaRPr lang="pl-PL" sz="28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55576" y="1926990"/>
            <a:ext cx="7656907" cy="3842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283226"/>
      </p:ext>
    </p:extLst>
  </p:cSld>
  <p:clrMapOvr>
    <a:masterClrMapping/>
  </p:clrMapOvr>
  <mc:AlternateContent xmlns:mc="http://schemas.openxmlformats.org/markup-compatibility/2006" xmlns:p14="http://schemas.microsoft.com/office/powerpoint/2010/main">
    <mc:Choice Requires="p14">
      <p:transition spd="slow" p14:dur="800" advTm="7000">
        <p:circle/>
      </p:transition>
    </mc:Choice>
    <mc:Fallback xmlns="">
      <p:transition spd="slow" advTm="7000">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800" b="1" dirty="0" smtClean="0"/>
              <a:t>ZAMACHY W EUROPIE</a:t>
            </a:r>
            <a:endParaRPr lang="pl-PL" sz="2800"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27584" y="1700808"/>
            <a:ext cx="754856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4104902"/>
      </p:ext>
    </p:extLst>
  </p:cSld>
  <p:clrMapOvr>
    <a:masterClrMapping/>
  </p:clrMapOvr>
  <mc:AlternateContent xmlns:mc="http://schemas.openxmlformats.org/markup-compatibility/2006" xmlns:p14="http://schemas.microsoft.com/office/powerpoint/2010/main">
    <mc:Choice Requires="p14">
      <p:transition spd="slow" p14:dur="800" advTm="7000">
        <p:circle/>
      </p:transition>
    </mc:Choice>
    <mc:Fallback xmlns="">
      <p:transition spd="slow" advTm="700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pPr algn="ctr"/>
            <a:r>
              <a:rPr lang="pl-PL" b="1" dirty="0">
                <a:solidFill>
                  <a:schemeClr val="tx1"/>
                </a:solidFill>
                <a:latin typeface="Calibri" panose="020F0502020204030204" pitchFamily="34" charset="0"/>
              </a:rPr>
              <a:t>KONFLIKT MIĘDZYNARODOWY</a:t>
            </a:r>
          </a:p>
        </p:txBody>
      </p:sp>
      <p:sp>
        <p:nvSpPr>
          <p:cNvPr id="5" name="Symbol zastępczy zawartości 4"/>
          <p:cNvSpPr>
            <a:spLocks noGrp="1"/>
          </p:cNvSpPr>
          <p:nvPr>
            <p:ph idx="1"/>
          </p:nvPr>
        </p:nvSpPr>
        <p:spPr>
          <a:xfrm>
            <a:off x="899592" y="2348880"/>
            <a:ext cx="7272808" cy="3456384"/>
          </a:xfrm>
        </p:spPr>
        <p:txBody>
          <a:bodyPr/>
          <a:lstStyle/>
          <a:p>
            <a:pPr marL="0" indent="0" algn="just">
              <a:lnSpc>
                <a:spcPct val="150000"/>
              </a:lnSpc>
              <a:buNone/>
            </a:pPr>
            <a:r>
              <a:rPr lang="pl-PL" dirty="0"/>
              <a:t/>
            </a:r>
            <a:br>
              <a:rPr lang="pl-PL" dirty="0"/>
            </a:br>
            <a:r>
              <a:rPr lang="pl-PL" sz="2400" b="1" dirty="0">
                <a:latin typeface="Calibri" panose="020F0502020204030204" pitchFamily="34" charset="0"/>
              </a:rPr>
              <a:t>Spór, który przybrał ostrzejszą </a:t>
            </a:r>
            <a:r>
              <a:rPr lang="pl-PL" sz="2400" b="1" dirty="0" smtClean="0">
                <a:latin typeface="Calibri" panose="020F0502020204030204" pitchFamily="34" charset="0"/>
              </a:rPr>
              <a:t>formę                                                      i </a:t>
            </a:r>
            <a:r>
              <a:rPr lang="pl-PL" sz="2400" b="1" dirty="0">
                <a:latin typeface="Calibri" panose="020F0502020204030204" pitchFamily="34" charset="0"/>
              </a:rPr>
              <a:t>stwarza zagrożenie użycia siły zbrojnej, albo </a:t>
            </a:r>
            <a:r>
              <a:rPr lang="pl-PL" sz="2400" b="1" dirty="0" smtClean="0">
                <a:latin typeface="Calibri" panose="020F0502020204030204" pitchFamily="34" charset="0"/>
              </a:rPr>
              <a:t>spór,                      w </a:t>
            </a:r>
            <a:r>
              <a:rPr lang="pl-PL" sz="2400" b="1" dirty="0">
                <a:latin typeface="Calibri" panose="020F0502020204030204" pitchFamily="34" charset="0"/>
              </a:rPr>
              <a:t>którym siła ta została </a:t>
            </a:r>
            <a:r>
              <a:rPr lang="pl-PL" sz="2400" b="1" dirty="0" smtClean="0">
                <a:latin typeface="Calibri" panose="020F0502020204030204" pitchFamily="34" charset="0"/>
              </a:rPr>
              <a:t>    już   użyta</a:t>
            </a:r>
            <a:r>
              <a:rPr lang="pl-PL" sz="2400" b="1" dirty="0">
                <a:latin typeface="Calibri" panose="020F0502020204030204" pitchFamily="34" charset="0"/>
              </a:rPr>
              <a:t>.</a:t>
            </a:r>
          </a:p>
        </p:txBody>
      </p:sp>
    </p:spTree>
    <p:extLst>
      <p:ext uri="{BB962C8B-B14F-4D97-AF65-F5344CB8AC3E}">
        <p14:creationId xmlns:p14="http://schemas.microsoft.com/office/powerpoint/2010/main" val="233854622"/>
      </p:ext>
    </p:extLst>
  </p:cSld>
  <p:clrMapOvr>
    <a:masterClrMapping/>
  </p:clrMapOvr>
  <mc:AlternateContent xmlns:mc="http://schemas.openxmlformats.org/markup-compatibility/2006" xmlns:p14="http://schemas.microsoft.com/office/powerpoint/2010/main">
    <mc:Choice Requires="p14">
      <p:transition spd="slow" p14:dur="3400" advTm="7000">
        <p14:reveal/>
      </p:transition>
    </mc:Choice>
    <mc:Fallback xmlns="">
      <p:transition spd="slow"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ffffffgdshdfyhyfd.jpeg"/>
          <p:cNvPicPr>
            <a:picLocks noChangeAspect="1"/>
          </p:cNvPicPr>
          <p:nvPr/>
        </p:nvPicPr>
        <p:blipFill>
          <a:blip r:embed="rId2" cstate="print"/>
          <a:stretch>
            <a:fillRect/>
          </a:stretch>
        </p:blipFill>
        <p:spPr>
          <a:xfrm>
            <a:off x="5868144" y="1106538"/>
            <a:ext cx="2571768" cy="1750958"/>
          </a:xfrm>
          <a:prstGeom prst="rect">
            <a:avLst/>
          </a:prstGeom>
        </p:spPr>
      </p:pic>
      <p:pic>
        <p:nvPicPr>
          <p:cNvPr id="6" name="Obraz 5" descr="gggdd.jpg"/>
          <p:cNvPicPr>
            <a:picLocks noChangeAspect="1"/>
          </p:cNvPicPr>
          <p:nvPr/>
        </p:nvPicPr>
        <p:blipFill>
          <a:blip r:embed="rId3" cstate="print"/>
          <a:stretch>
            <a:fillRect/>
          </a:stretch>
        </p:blipFill>
        <p:spPr>
          <a:xfrm>
            <a:off x="5105800" y="3861048"/>
            <a:ext cx="3143272" cy="2162174"/>
          </a:xfrm>
          <a:prstGeom prst="rect">
            <a:avLst/>
          </a:prstGeom>
        </p:spPr>
      </p:pic>
      <p:pic>
        <p:nvPicPr>
          <p:cNvPr id="8" name="Obraz 7" descr="hhhhh.jpg"/>
          <p:cNvPicPr>
            <a:picLocks noChangeAspect="1"/>
          </p:cNvPicPr>
          <p:nvPr/>
        </p:nvPicPr>
        <p:blipFill>
          <a:blip r:embed="rId4" cstate="print"/>
          <a:stretch>
            <a:fillRect/>
          </a:stretch>
        </p:blipFill>
        <p:spPr>
          <a:xfrm>
            <a:off x="3491880" y="1124744"/>
            <a:ext cx="2376264" cy="1732752"/>
          </a:xfrm>
          <a:prstGeom prst="rect">
            <a:avLst/>
          </a:prstGeom>
        </p:spPr>
      </p:pic>
      <p:pic>
        <p:nvPicPr>
          <p:cNvPr id="9" name="Obraz 8" descr="jjjj.jpg"/>
          <p:cNvPicPr>
            <a:picLocks noChangeAspect="1"/>
          </p:cNvPicPr>
          <p:nvPr/>
        </p:nvPicPr>
        <p:blipFill>
          <a:blip r:embed="rId5" cstate="print"/>
          <a:stretch>
            <a:fillRect/>
          </a:stretch>
        </p:blipFill>
        <p:spPr>
          <a:xfrm>
            <a:off x="845657" y="2924944"/>
            <a:ext cx="4260143" cy="2162174"/>
          </a:xfrm>
          <a:prstGeom prst="rect">
            <a:avLst/>
          </a:prstGeom>
        </p:spPr>
      </p:pic>
      <p:pic>
        <p:nvPicPr>
          <p:cNvPr id="10" name="Obraz 9" descr="ddddd.png"/>
          <p:cNvPicPr>
            <a:picLocks noChangeAspect="1"/>
          </p:cNvPicPr>
          <p:nvPr/>
        </p:nvPicPr>
        <p:blipFill>
          <a:blip r:embed="rId6" cstate="print"/>
          <a:stretch>
            <a:fillRect/>
          </a:stretch>
        </p:blipFill>
        <p:spPr>
          <a:xfrm>
            <a:off x="971600" y="1106539"/>
            <a:ext cx="2520280" cy="1750958"/>
          </a:xfrm>
          <a:prstGeom prst="rect">
            <a:avLst/>
          </a:prstGeom>
        </p:spPr>
      </p:pic>
    </p:spTree>
    <p:extLst>
      <p:ext uri="{BB962C8B-B14F-4D97-AF65-F5344CB8AC3E}">
        <p14:creationId xmlns:p14="http://schemas.microsoft.com/office/powerpoint/2010/main" val="1036240679"/>
      </p:ext>
    </p:extLst>
  </p:cSld>
  <p:clrMapOvr>
    <a:masterClrMapping/>
  </p:clrMapOvr>
  <mc:AlternateContent xmlns:mc="http://schemas.openxmlformats.org/markup-compatibility/2006" xmlns:p14="http://schemas.microsoft.com/office/powerpoint/2010/main">
    <mc:Choice Requires="p14">
      <p:transition spd="slow" p14:dur="800" advTm="7000">
        <p:circle/>
      </p:transition>
    </mc:Choice>
    <mc:Fallback xmlns="">
      <p:transition spd="slow" advTm="7000">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5784" y="214290"/>
            <a:ext cx="9572660" cy="1826363"/>
          </a:xfrm>
        </p:spPr>
        <p:txBody>
          <a:bodyPr>
            <a:normAutofit/>
          </a:bodyPr>
          <a:lstStyle/>
          <a:p>
            <a:pPr algn="ctr"/>
            <a:r>
              <a:rPr lang="pl-PL" sz="4400" b="1" dirty="0" smtClean="0"/>
              <a:t>Finansowanie ISIS</a:t>
            </a:r>
            <a:endParaRPr lang="pl-PL" sz="4400" b="1" dirty="0"/>
          </a:p>
        </p:txBody>
      </p:sp>
      <p:sp>
        <p:nvSpPr>
          <p:cNvPr id="3" name="Symbol zastępczy tekstu 2"/>
          <p:cNvSpPr>
            <a:spLocks noGrp="1"/>
          </p:cNvSpPr>
          <p:nvPr>
            <p:ph type="body" idx="1"/>
          </p:nvPr>
        </p:nvSpPr>
        <p:spPr>
          <a:xfrm>
            <a:off x="827584" y="1714488"/>
            <a:ext cx="7488832" cy="3429024"/>
          </a:xfrm>
        </p:spPr>
        <p:txBody>
          <a:bodyPr>
            <a:noAutofit/>
          </a:bodyPr>
          <a:lstStyle/>
          <a:p>
            <a:pPr algn="just"/>
            <a:r>
              <a:rPr lang="pl-PL" sz="2800" b="1" dirty="0" smtClean="0">
                <a:latin typeface="+mj-lt"/>
              </a:rPr>
              <a:t>	</a:t>
            </a:r>
          </a:p>
          <a:p>
            <a:pPr algn="just"/>
            <a:r>
              <a:rPr lang="pl-PL" sz="2400" dirty="0" smtClean="0">
                <a:solidFill>
                  <a:schemeClr val="tx1"/>
                </a:solidFill>
                <a:latin typeface="Calibri" panose="020F0502020204030204" pitchFamily="34" charset="0"/>
              </a:rPr>
              <a:t>Państwo Islamskie swoją działalność terrorystyczną finansuje głównie ze sprzedaży ropy naftowej, fosforanów, zrabowanych zabytków i podatków nakładanych na ludność na zajętych przez siebie obszarach Syrii i Iraku.                        Ale  z zarobionych w ten sposób pieniędzy ISIS tworzy system opieki społecznej dla ludności żyjącej pod ich rządami.</a:t>
            </a:r>
            <a:endParaRPr lang="pl-PL" sz="24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914682458"/>
      </p:ext>
    </p:extLst>
  </p:cSld>
  <p:clrMapOvr>
    <a:masterClrMapping/>
  </p:clrMapOvr>
  <mc:AlternateContent xmlns:mc="http://schemas.openxmlformats.org/markup-compatibility/2006" xmlns:p14="http://schemas.microsoft.com/office/powerpoint/2010/main">
    <mc:Choice Requires="p14">
      <p:transition spd="slow" p14:dur="800" advTm="7000">
        <p:circle/>
      </p:transition>
    </mc:Choice>
    <mc:Fallback xmlns="">
      <p:transition spd="slow" advTm="7000">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755576" y="-243408"/>
            <a:ext cx="7772400" cy="1470025"/>
          </a:xfrm>
        </p:spPr>
        <p:txBody>
          <a:bodyPr>
            <a:normAutofit/>
          </a:bodyPr>
          <a:lstStyle/>
          <a:p>
            <a:r>
              <a:rPr lang="pl-PL" sz="4400" b="1" dirty="0" smtClean="0"/>
              <a:t>Problem Kurdyjski</a:t>
            </a:r>
            <a:endParaRPr lang="pl-PL" sz="4400" b="1" dirty="0"/>
          </a:p>
        </p:txBody>
      </p:sp>
      <p:sp>
        <p:nvSpPr>
          <p:cNvPr id="3" name="Podtytuł 2"/>
          <p:cNvSpPr>
            <a:spLocks noGrp="1"/>
          </p:cNvSpPr>
          <p:nvPr>
            <p:ph type="subTitle" idx="1"/>
          </p:nvPr>
        </p:nvSpPr>
        <p:spPr>
          <a:xfrm>
            <a:off x="251520" y="1340768"/>
            <a:ext cx="2952328" cy="2592288"/>
          </a:xfrm>
        </p:spPr>
        <p:txBody>
          <a:bodyPr>
            <a:noAutofit/>
          </a:bodyPr>
          <a:lstStyle/>
          <a:p>
            <a:r>
              <a:rPr lang="pl-PL" sz="1800" b="1" dirty="0" smtClean="0">
                <a:solidFill>
                  <a:schemeClr val="tx1"/>
                </a:solidFill>
                <a:latin typeface="Calibri" panose="020F0502020204030204" pitchFamily="34" charset="0"/>
              </a:rPr>
              <a:t>Kurdowie </a:t>
            </a:r>
          </a:p>
          <a:p>
            <a:r>
              <a:rPr lang="pl-PL" sz="1800" b="1" dirty="0" smtClean="0">
                <a:solidFill>
                  <a:schemeClr val="tx1"/>
                </a:solidFill>
                <a:latin typeface="Calibri" panose="020F0502020204030204" pitchFamily="34" charset="0"/>
              </a:rPr>
              <a:t>zamieszkują na </a:t>
            </a:r>
          </a:p>
          <a:p>
            <a:r>
              <a:rPr lang="pl-PL" sz="1800" b="1" dirty="0" smtClean="0">
                <a:solidFill>
                  <a:schemeClr val="tx1"/>
                </a:solidFill>
                <a:latin typeface="Calibri" panose="020F0502020204030204" pitchFamily="34" charset="0"/>
              </a:rPr>
              <a:t>terytorium:</a:t>
            </a:r>
          </a:p>
          <a:p>
            <a:r>
              <a:rPr lang="pl-PL" sz="1800" b="1" dirty="0" smtClean="0">
                <a:solidFill>
                  <a:schemeClr val="tx1"/>
                </a:solidFill>
                <a:latin typeface="Calibri" panose="020F0502020204030204" pitchFamily="34" charset="0"/>
              </a:rPr>
              <a:t>Turcji - ok. 15 mln</a:t>
            </a:r>
          </a:p>
          <a:p>
            <a:r>
              <a:rPr lang="pl-PL" sz="1800" b="1" dirty="0" smtClean="0">
                <a:solidFill>
                  <a:schemeClr val="tx1"/>
                </a:solidFill>
                <a:latin typeface="Calibri" panose="020F0502020204030204" pitchFamily="34" charset="0"/>
              </a:rPr>
              <a:t>Iranie  - ok. 8 mln</a:t>
            </a:r>
          </a:p>
          <a:p>
            <a:r>
              <a:rPr lang="pl-PL" sz="1800" b="1" dirty="0" smtClean="0">
                <a:solidFill>
                  <a:schemeClr val="tx1"/>
                </a:solidFill>
                <a:latin typeface="Calibri" panose="020F0502020204030204" pitchFamily="34" charset="0"/>
              </a:rPr>
              <a:t>Iraku - ok. 5 mln</a:t>
            </a:r>
          </a:p>
          <a:p>
            <a:r>
              <a:rPr lang="pl-PL" sz="1800" b="1" dirty="0" smtClean="0">
                <a:solidFill>
                  <a:schemeClr val="tx1"/>
                </a:solidFill>
                <a:latin typeface="Calibri" panose="020F0502020204030204" pitchFamily="34" charset="0"/>
              </a:rPr>
              <a:t>Syrii - ok. 800 tyś</a:t>
            </a:r>
          </a:p>
          <a:p>
            <a:r>
              <a:rPr lang="pl-PL" sz="1800" b="1" dirty="0" smtClean="0">
                <a:solidFill>
                  <a:schemeClr val="tx1"/>
                </a:solidFill>
                <a:latin typeface="Calibri" panose="020F0502020204030204" pitchFamily="34" charset="0"/>
              </a:rPr>
              <a:t>Ogólnie jest ich około 28 </a:t>
            </a:r>
          </a:p>
          <a:p>
            <a:r>
              <a:rPr lang="pl-PL" sz="1800" b="1" dirty="0" err="1" smtClean="0">
                <a:solidFill>
                  <a:schemeClr val="tx1"/>
                </a:solidFill>
                <a:latin typeface="Calibri" panose="020F0502020204030204" pitchFamily="34" charset="0"/>
              </a:rPr>
              <a:t>mln</a:t>
            </a:r>
            <a:r>
              <a:rPr lang="pl-PL" sz="1800" b="1" dirty="0" smtClean="0">
                <a:solidFill>
                  <a:schemeClr val="tx1"/>
                </a:solidFill>
                <a:latin typeface="Calibri" panose="020F0502020204030204" pitchFamily="34" charset="0"/>
              </a:rPr>
              <a:t>.</a:t>
            </a:r>
            <a:endParaRPr lang="pl-PL" sz="1800" b="1" dirty="0">
              <a:solidFill>
                <a:schemeClr val="tx1"/>
              </a:solidFill>
              <a:latin typeface="Calibri" panose="020F0502020204030204" pitchFamily="34" charset="0"/>
            </a:endParaRPr>
          </a:p>
        </p:txBody>
      </p:sp>
      <p:pic>
        <p:nvPicPr>
          <p:cNvPr id="1026" name="Picture 2" descr="C:\Users\pcc\Desktop\Kurdii\Kurdii.png"/>
          <p:cNvPicPr>
            <a:picLocks noChangeAspect="1" noChangeArrowheads="1"/>
          </p:cNvPicPr>
          <p:nvPr/>
        </p:nvPicPr>
        <p:blipFill>
          <a:blip r:embed="rId2" cstate="print"/>
          <a:srcRect/>
          <a:stretch>
            <a:fillRect/>
          </a:stretch>
        </p:blipFill>
        <p:spPr bwMode="auto">
          <a:xfrm>
            <a:off x="3131840" y="1195652"/>
            <a:ext cx="5865986" cy="3024336"/>
          </a:xfrm>
          <a:prstGeom prst="rect">
            <a:avLst/>
          </a:prstGeom>
          <a:noFill/>
        </p:spPr>
      </p:pic>
      <p:pic>
        <p:nvPicPr>
          <p:cNvPr id="1027" name="Picture 3" descr="C:\Users\pcc\Desktop\Kurdii\Kurdish.png"/>
          <p:cNvPicPr>
            <a:picLocks noChangeAspect="1" noChangeArrowheads="1"/>
          </p:cNvPicPr>
          <p:nvPr/>
        </p:nvPicPr>
        <p:blipFill>
          <a:blip r:embed="rId3" cstate="print"/>
          <a:srcRect/>
          <a:stretch>
            <a:fillRect/>
          </a:stretch>
        </p:blipFill>
        <p:spPr bwMode="auto">
          <a:xfrm>
            <a:off x="4788024" y="4293096"/>
            <a:ext cx="3899079" cy="2327250"/>
          </a:xfrm>
          <a:prstGeom prst="rect">
            <a:avLst/>
          </a:prstGeom>
          <a:noFill/>
        </p:spPr>
      </p:pic>
      <p:pic>
        <p:nvPicPr>
          <p:cNvPr id="1029" name="Picture 5" descr="C:\Users\pcc\Desktop\Kurdii\Kkurdi.png"/>
          <p:cNvPicPr>
            <a:picLocks noChangeAspect="1" noChangeArrowheads="1"/>
          </p:cNvPicPr>
          <p:nvPr/>
        </p:nvPicPr>
        <p:blipFill>
          <a:blip r:embed="rId4" cstate="print"/>
          <a:srcRect/>
          <a:stretch>
            <a:fillRect/>
          </a:stretch>
        </p:blipFill>
        <p:spPr bwMode="auto">
          <a:xfrm>
            <a:off x="1584130" y="4340596"/>
            <a:ext cx="3095420" cy="2232249"/>
          </a:xfrm>
          <a:prstGeom prst="rect">
            <a:avLst/>
          </a:prstGeom>
          <a:noFill/>
        </p:spPr>
      </p:pic>
    </p:spTree>
    <p:extLst>
      <p:ext uri="{BB962C8B-B14F-4D97-AF65-F5344CB8AC3E}">
        <p14:creationId xmlns:p14="http://schemas.microsoft.com/office/powerpoint/2010/main" val="3791540363"/>
      </p:ext>
    </p:extLst>
  </p:cSld>
  <p:clrMapOvr>
    <a:masterClrMapping/>
  </p:clrMapOvr>
  <p:transition spd="slow" advTm="7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20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down)">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wipe(down)">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wipe(down)">
                                      <p:cBhvr>
                                        <p:cTn id="53" dur="5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wipe(down)">
                                      <p:cBhvr>
                                        <p:cTn id="58" dur="5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29"/>
                                        </p:tgtEl>
                                        <p:attrNameLst>
                                          <p:attrName>style.visibility</p:attrName>
                                        </p:attrNameLst>
                                      </p:cBhvr>
                                      <p:to>
                                        <p:strVal val="visible"/>
                                      </p:to>
                                    </p:set>
                                    <p:animEffect transition="in" filter="fade">
                                      <p:cBhvr>
                                        <p:cTn id="63"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Kurdowie</a:t>
            </a:r>
            <a:endParaRPr lang="pl-PL" b="1" dirty="0"/>
          </a:p>
        </p:txBody>
      </p:sp>
      <p:sp>
        <p:nvSpPr>
          <p:cNvPr id="3" name="Symbol zastępczy zawartości 2"/>
          <p:cNvSpPr>
            <a:spLocks noGrp="1"/>
          </p:cNvSpPr>
          <p:nvPr>
            <p:ph idx="1"/>
          </p:nvPr>
        </p:nvSpPr>
        <p:spPr>
          <a:xfrm>
            <a:off x="755576" y="1916832"/>
            <a:ext cx="7704856" cy="3806237"/>
          </a:xfrm>
        </p:spPr>
        <p:txBody>
          <a:bodyPr>
            <a:noAutofit/>
          </a:bodyPr>
          <a:lstStyle/>
          <a:p>
            <a:pPr algn="just">
              <a:lnSpc>
                <a:spcPct val="150000"/>
              </a:lnSpc>
              <a:buNone/>
            </a:pPr>
            <a:r>
              <a:rPr lang="pl-PL" sz="1800" dirty="0" smtClean="0"/>
              <a:t>		</a:t>
            </a:r>
            <a:r>
              <a:rPr lang="pl-PL" sz="2200" dirty="0" smtClean="0">
                <a:latin typeface="Calibri" panose="020F0502020204030204" pitchFamily="34" charset="0"/>
              </a:rPr>
              <a:t>Kurdowie są jednym z największych narodów na świecie, który nie posiada własnego państwa. Po zakończeniu II wojny światowej hasła niepodległościowe zaczęli głosić Kurdowie irańscy w roku 1946 korzystając z osłony wojsk radzieckich proklamowali oni powstanie kurdyjskiej Republiki </a:t>
            </a:r>
            <a:r>
              <a:rPr lang="pl-PL" sz="2200" dirty="0" err="1" smtClean="0">
                <a:latin typeface="Calibri" panose="020F0502020204030204" pitchFamily="34" charset="0"/>
              </a:rPr>
              <a:t>Mahabadzkiej</a:t>
            </a:r>
            <a:r>
              <a:rPr lang="pl-PL" sz="2200" dirty="0" smtClean="0">
                <a:latin typeface="Calibri" panose="020F0502020204030204" pitchFamily="34" charset="0"/>
              </a:rPr>
              <a:t> po odejściu Rosjan republika została spacyfikowana przez Iran (15 000 ofiar).</a:t>
            </a:r>
          </a:p>
          <a:p>
            <a:pPr algn="just">
              <a:lnSpc>
                <a:spcPct val="150000"/>
              </a:lnSpc>
              <a:buNone/>
            </a:pPr>
            <a:endParaRPr lang="pl-PL" sz="2400" dirty="0" smtClean="0">
              <a:latin typeface="Calibri" panose="020F0502020204030204" pitchFamily="34" charset="0"/>
            </a:endParaRPr>
          </a:p>
          <a:p>
            <a:pPr>
              <a:buNone/>
            </a:pPr>
            <a:endParaRPr lang="pl-PL" sz="2400" dirty="0"/>
          </a:p>
          <a:p>
            <a:pPr>
              <a:buNone/>
            </a:pPr>
            <a:endParaRPr lang="pl-PL" sz="2200" dirty="0" smtClean="0"/>
          </a:p>
        </p:txBody>
      </p:sp>
      <p:sp>
        <p:nvSpPr>
          <p:cNvPr id="6" name="Symbol zastępczy zawartości 2"/>
          <p:cNvSpPr txBox="1">
            <a:spLocks/>
          </p:cNvSpPr>
          <p:nvPr/>
        </p:nvSpPr>
        <p:spPr>
          <a:xfrm>
            <a:off x="302840" y="1730528"/>
            <a:ext cx="8229600" cy="1584176"/>
          </a:xfrm>
          <a:prstGeom prst="rect">
            <a:avLst/>
          </a:prstGeom>
        </p:spPr>
        <p:txBody>
          <a:bodyPr vert="horz" lIns="91440" tIns="45720" rIns="91440" bIns="45720" rtlCol="0">
            <a:noAutofit/>
          </a:bodyPr>
          <a:lstStyle/>
          <a:p>
            <a:pPr marL="342900" indent="-342900">
              <a:spcBef>
                <a:spcPct val="20000"/>
              </a:spcBef>
            </a:pPr>
            <a:r>
              <a:rPr lang="pl-PL" dirty="0">
                <a:solidFill>
                  <a:prstClr val="black"/>
                </a:solidFill>
              </a:rPr>
              <a:t>	</a:t>
            </a:r>
            <a:endParaRPr lang="pl-PL" dirty="0" smtClean="0">
              <a:solidFill>
                <a:prstClr val="black"/>
              </a:solidFill>
            </a:endParaRPr>
          </a:p>
          <a:p>
            <a:pPr marL="342900" indent="-342900">
              <a:spcBef>
                <a:spcPct val="20000"/>
              </a:spcBef>
            </a:pPr>
            <a:endParaRPr lang="pl-PL" dirty="0">
              <a:solidFill>
                <a:prstClr val="black"/>
              </a:solidFill>
            </a:endParaRPr>
          </a:p>
          <a:p>
            <a:pPr marL="342900" indent="-342900">
              <a:spcBef>
                <a:spcPct val="20000"/>
              </a:spcBef>
            </a:pPr>
            <a:endParaRPr lang="pl-PL" dirty="0" smtClean="0">
              <a:solidFill>
                <a:prstClr val="black"/>
              </a:solidFill>
            </a:endParaRPr>
          </a:p>
          <a:p>
            <a:pPr marL="342900" indent="-342900">
              <a:spcBef>
                <a:spcPct val="20000"/>
              </a:spcBef>
            </a:pPr>
            <a:endParaRPr lang="pl-PL" sz="2200" dirty="0" smtClean="0">
              <a:solidFill>
                <a:prstClr val="black"/>
              </a:solidFill>
            </a:endParaRPr>
          </a:p>
          <a:p>
            <a:pPr marL="342900" indent="-342900">
              <a:spcBef>
                <a:spcPct val="20000"/>
              </a:spcBef>
            </a:pPr>
            <a:endParaRPr lang="pl-PL" sz="2200" dirty="0">
              <a:solidFill>
                <a:prstClr val="black"/>
              </a:solidFill>
            </a:endParaRPr>
          </a:p>
        </p:txBody>
      </p:sp>
      <p:sp>
        <p:nvSpPr>
          <p:cNvPr id="7" name="Symbol zastępczy zawartości 2"/>
          <p:cNvSpPr txBox="1">
            <a:spLocks/>
          </p:cNvSpPr>
          <p:nvPr/>
        </p:nvSpPr>
        <p:spPr>
          <a:xfrm>
            <a:off x="467544" y="3284984"/>
            <a:ext cx="3240360" cy="3312368"/>
          </a:xfrm>
          <a:prstGeom prst="rect">
            <a:avLst/>
          </a:prstGeom>
        </p:spPr>
        <p:txBody>
          <a:bodyPr vert="horz" lIns="91440" tIns="45720" rIns="91440" bIns="45720" rtlCol="0">
            <a:noAutofit/>
          </a:bodyPr>
          <a:lstStyle/>
          <a:p>
            <a:pPr marL="342900" indent="-342900">
              <a:spcBef>
                <a:spcPct val="20000"/>
              </a:spcBef>
            </a:pPr>
            <a:endParaRPr lang="pl-PL" sz="1200" dirty="0">
              <a:solidFill>
                <a:prstClr val="black"/>
              </a:solidFill>
            </a:endParaRPr>
          </a:p>
        </p:txBody>
      </p:sp>
      <p:sp>
        <p:nvSpPr>
          <p:cNvPr id="8" name="Symbol zastępczy zawartości 2"/>
          <p:cNvSpPr txBox="1">
            <a:spLocks/>
          </p:cNvSpPr>
          <p:nvPr/>
        </p:nvSpPr>
        <p:spPr>
          <a:xfrm>
            <a:off x="-2844824" y="3356992"/>
            <a:ext cx="2232248" cy="3168352"/>
          </a:xfrm>
          <a:prstGeom prst="rect">
            <a:avLst/>
          </a:prstGeom>
        </p:spPr>
        <p:txBody>
          <a:bodyPr vert="horz" lIns="91440" tIns="45720" rIns="91440" bIns="45720" rtlCol="0">
            <a:noAutofit/>
          </a:bodyPr>
          <a:lstStyle/>
          <a:p>
            <a:pPr marL="342900" indent="-342900">
              <a:spcBef>
                <a:spcPct val="20000"/>
              </a:spcBef>
            </a:pPr>
            <a:endParaRPr lang="pl-PL" sz="1200" dirty="0">
              <a:solidFill>
                <a:prstClr val="black"/>
              </a:solidFill>
            </a:endParaRPr>
          </a:p>
        </p:txBody>
      </p:sp>
      <p:sp>
        <p:nvSpPr>
          <p:cNvPr id="10" name="Symbol zastępczy zawartości 2"/>
          <p:cNvSpPr txBox="1">
            <a:spLocks/>
          </p:cNvSpPr>
          <p:nvPr/>
        </p:nvSpPr>
        <p:spPr>
          <a:xfrm>
            <a:off x="3923928" y="6425952"/>
            <a:ext cx="4608512" cy="432048"/>
          </a:xfrm>
          <a:prstGeom prst="rect">
            <a:avLst/>
          </a:prstGeom>
        </p:spPr>
        <p:txBody>
          <a:bodyPr vert="horz" lIns="91440" tIns="45720" rIns="91440" bIns="45720" rtlCol="0">
            <a:noAutofit/>
          </a:bodyPr>
          <a:lstStyle/>
          <a:p>
            <a:pPr marL="342900" indent="-342900">
              <a:spcBef>
                <a:spcPct val="20000"/>
              </a:spcBef>
            </a:pPr>
            <a:endParaRPr lang="pl-PL" sz="1200" dirty="0">
              <a:solidFill>
                <a:prstClr val="black"/>
              </a:solidFill>
            </a:endParaRPr>
          </a:p>
        </p:txBody>
      </p:sp>
      <p:sp>
        <p:nvSpPr>
          <p:cNvPr id="11" name="Tytuł 1"/>
          <p:cNvSpPr txBox="1">
            <a:spLocks/>
          </p:cNvSpPr>
          <p:nvPr/>
        </p:nvSpPr>
        <p:spPr>
          <a:xfrm>
            <a:off x="0" y="4005064"/>
            <a:ext cx="3888432" cy="1719064"/>
          </a:xfrm>
          <a:prstGeom prst="rect">
            <a:avLst/>
          </a:prstGeom>
        </p:spPr>
        <p:txBody>
          <a:bodyPr vert="horz" lIns="91440" tIns="45720" rIns="91440" bIns="45720" rtlCol="0" anchor="ctr">
            <a:noAutofit/>
          </a:bodyPr>
          <a:lstStyle/>
          <a:p>
            <a:pPr>
              <a:spcBef>
                <a:spcPct val="0"/>
              </a:spcBef>
              <a:defRPr/>
            </a:pPr>
            <a:endParaRPr lang="pl-PL" dirty="0">
              <a:solidFill>
                <a:prstClr val="black"/>
              </a:solidFill>
            </a:endParaRPr>
          </a:p>
        </p:txBody>
      </p:sp>
    </p:spTree>
    <p:extLst>
      <p:ext uri="{BB962C8B-B14F-4D97-AF65-F5344CB8AC3E}">
        <p14:creationId xmlns:p14="http://schemas.microsoft.com/office/powerpoint/2010/main" val="3959511065"/>
      </p:ext>
    </p:extLst>
  </p:cSld>
  <p:clrMapOvr>
    <a:masterClrMapping/>
  </p:clrMapOvr>
  <p:transition spd="slow" advTm="7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build="allAtOnce"/>
      <p:bldP spid="7" grpId="0" build="p"/>
      <p:bldP spid="8" grpId="0" build="allAtOnce"/>
      <p:bldP spid="10"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683568" y="548680"/>
            <a:ext cx="7741295" cy="5400600"/>
          </a:xfrm>
        </p:spPr>
        <p:txBody>
          <a:bodyPr>
            <a:noAutofit/>
          </a:bodyPr>
          <a:lstStyle/>
          <a:p>
            <a:pPr marL="342900" lvl="0" indent="-342900" algn="just">
              <a:lnSpc>
                <a:spcPct val="150000"/>
              </a:lnSpc>
              <a:spcBef>
                <a:spcPct val="20000"/>
              </a:spcBef>
            </a:pPr>
            <a:r>
              <a:rPr lang="pl-PL" sz="1800" dirty="0" smtClean="0"/>
              <a:t/>
            </a:r>
            <a:br>
              <a:rPr lang="pl-PL" sz="1800" dirty="0" smtClean="0"/>
            </a:br>
            <a:endParaRPr lang="pl-PL" sz="2400" dirty="0" smtClean="0"/>
          </a:p>
        </p:txBody>
      </p:sp>
      <p:sp>
        <p:nvSpPr>
          <p:cNvPr id="4" name="Prostokąt 3"/>
          <p:cNvSpPr/>
          <p:nvPr/>
        </p:nvSpPr>
        <p:spPr>
          <a:xfrm>
            <a:off x="6536" y="2519377"/>
            <a:ext cx="8748464" cy="1994392"/>
          </a:xfrm>
          <a:prstGeom prst="rect">
            <a:avLst/>
          </a:prstGeom>
        </p:spPr>
        <p:txBody>
          <a:bodyPr wrap="square" anchor="ctr">
            <a:spAutoFit/>
          </a:bodyPr>
          <a:lstStyle/>
          <a:p>
            <a:pPr marL="342900" indent="-342900">
              <a:spcBef>
                <a:spcPct val="20000"/>
              </a:spcBef>
            </a:pPr>
            <a:r>
              <a:rPr lang="pl-PL" dirty="0">
                <a:solidFill>
                  <a:prstClr val="black"/>
                </a:solidFill>
              </a:rPr>
              <a:t>	</a:t>
            </a:r>
            <a:endParaRPr lang="pl-PL" dirty="0" smtClean="0">
              <a:solidFill>
                <a:prstClr val="black"/>
              </a:solidFill>
            </a:endParaRPr>
          </a:p>
          <a:p>
            <a:pPr marL="342900" indent="-342900">
              <a:spcBef>
                <a:spcPct val="20000"/>
              </a:spcBef>
            </a:pPr>
            <a:endParaRPr lang="pl-PL" sz="2200" dirty="0">
              <a:solidFill>
                <a:prstClr val="black"/>
              </a:solidFill>
            </a:endParaRPr>
          </a:p>
          <a:p>
            <a:pPr marL="342900" indent="-342900">
              <a:spcBef>
                <a:spcPct val="20000"/>
              </a:spcBef>
            </a:pPr>
            <a:endParaRPr lang="pl-PL" sz="2200" dirty="0" smtClean="0">
              <a:solidFill>
                <a:prstClr val="black"/>
              </a:solidFill>
            </a:endParaRPr>
          </a:p>
          <a:p>
            <a:pPr marL="342900" indent="-342900">
              <a:spcBef>
                <a:spcPct val="20000"/>
              </a:spcBef>
            </a:pPr>
            <a:endParaRPr lang="pl-PL" sz="2200" dirty="0">
              <a:solidFill>
                <a:prstClr val="black"/>
              </a:solidFill>
            </a:endParaRPr>
          </a:p>
          <a:p>
            <a:pPr marL="342900" indent="-342900">
              <a:spcBef>
                <a:spcPct val="20000"/>
              </a:spcBef>
            </a:pPr>
            <a:r>
              <a:rPr lang="pl-PL" sz="2200" dirty="0" smtClean="0">
                <a:solidFill>
                  <a:prstClr val="black"/>
                </a:solidFill>
              </a:rPr>
              <a:t>.</a:t>
            </a:r>
            <a:endParaRPr lang="pl-PL" sz="2200" dirty="0">
              <a:solidFill>
                <a:prstClr val="black"/>
              </a:solidFill>
            </a:endParaRPr>
          </a:p>
        </p:txBody>
      </p:sp>
      <p:sp>
        <p:nvSpPr>
          <p:cNvPr id="3" name="Prostokąt 2"/>
          <p:cNvSpPr/>
          <p:nvPr/>
        </p:nvSpPr>
        <p:spPr>
          <a:xfrm>
            <a:off x="755576" y="982177"/>
            <a:ext cx="7632848" cy="3913059"/>
          </a:xfrm>
          <a:prstGeom prst="rect">
            <a:avLst/>
          </a:prstGeom>
        </p:spPr>
        <p:txBody>
          <a:bodyPr wrap="square">
            <a:spAutoFit/>
          </a:bodyPr>
          <a:lstStyle/>
          <a:p>
            <a:pPr algn="just">
              <a:lnSpc>
                <a:spcPct val="150000"/>
              </a:lnSpc>
            </a:pPr>
            <a:r>
              <a:rPr lang="pl-PL" sz="2400" dirty="0">
                <a:solidFill>
                  <a:prstClr val="black"/>
                </a:solidFill>
                <a:latin typeface="Calibri" panose="020F0502020204030204" pitchFamily="34" charset="0"/>
                <a:ea typeface="+mj-ea"/>
                <a:cs typeface="+mj-cs"/>
              </a:rPr>
              <a:t>W roku 1961 wybuchło powstanie Kurdów irackich pod wodzą Mustafy </a:t>
            </a:r>
            <a:r>
              <a:rPr lang="pl-PL" sz="2400" dirty="0" err="1">
                <a:solidFill>
                  <a:prstClr val="black"/>
                </a:solidFill>
                <a:latin typeface="Calibri" panose="020F0502020204030204" pitchFamily="34" charset="0"/>
                <a:ea typeface="+mj-ea"/>
                <a:cs typeface="+mj-cs"/>
              </a:rPr>
              <a:t>Barzaniego</a:t>
            </a:r>
            <a:r>
              <a:rPr lang="pl-PL" sz="2400" dirty="0">
                <a:solidFill>
                  <a:prstClr val="black"/>
                </a:solidFill>
                <a:latin typeface="Calibri" panose="020F0502020204030204" pitchFamily="34" charset="0"/>
                <a:ea typeface="+mj-ea"/>
                <a:cs typeface="+mj-cs"/>
              </a:rPr>
              <a:t> powstanie wygasło dopiero </a:t>
            </a:r>
            <a:r>
              <a:rPr lang="pl-PL" sz="2400" dirty="0" smtClean="0">
                <a:solidFill>
                  <a:prstClr val="black"/>
                </a:solidFill>
                <a:latin typeface="Calibri" panose="020F0502020204030204" pitchFamily="34" charset="0"/>
                <a:ea typeface="+mj-ea"/>
                <a:cs typeface="+mj-cs"/>
              </a:rPr>
              <a:t>               w </a:t>
            </a:r>
            <a:r>
              <a:rPr lang="pl-PL" sz="2400" dirty="0">
                <a:solidFill>
                  <a:prstClr val="black"/>
                </a:solidFill>
                <a:latin typeface="Calibri" panose="020F0502020204030204" pitchFamily="34" charset="0"/>
                <a:ea typeface="+mj-ea"/>
                <a:cs typeface="+mj-cs"/>
              </a:rPr>
              <a:t>roku 1974, kiedy to władze irackie obiecały przyznać Kurdom ograniczoną autonomię. Były to tylko obietnice, dlatego w roku 1975 ponownie wybuchło powstanie. Husajn wykorzystał do jego likwidacji broń chemiczną i swojego kuzyna Alego Hassana al. </a:t>
            </a:r>
            <a:r>
              <a:rPr lang="pl-PL" sz="2400" dirty="0" err="1">
                <a:solidFill>
                  <a:prstClr val="black"/>
                </a:solidFill>
                <a:latin typeface="Calibri" panose="020F0502020204030204" pitchFamily="34" charset="0"/>
                <a:ea typeface="+mj-ea"/>
                <a:cs typeface="+mj-cs"/>
              </a:rPr>
              <a:t>Madżida</a:t>
            </a:r>
            <a:r>
              <a:rPr lang="pl-PL" sz="2400" dirty="0">
                <a:solidFill>
                  <a:prstClr val="black"/>
                </a:solidFill>
                <a:latin typeface="Calibri" panose="020F0502020204030204" pitchFamily="34" charset="0"/>
                <a:ea typeface="+mj-ea"/>
                <a:cs typeface="+mj-cs"/>
              </a:rPr>
              <a:t> (tzw. Chemiczny Ali)</a:t>
            </a:r>
            <a:endParaRPr lang="pl-PL" dirty="0">
              <a:latin typeface="Calibri" panose="020F0502020204030204" pitchFamily="34" charset="0"/>
            </a:endParaRPr>
          </a:p>
        </p:txBody>
      </p:sp>
    </p:spTree>
    <p:extLst>
      <p:ext uri="{BB962C8B-B14F-4D97-AF65-F5344CB8AC3E}">
        <p14:creationId xmlns:p14="http://schemas.microsoft.com/office/powerpoint/2010/main" val="1713776710"/>
      </p:ext>
    </p:extLst>
  </p:cSld>
  <p:clrMapOvr>
    <a:masterClrMapping/>
  </p:clrMapOvr>
  <p:transition spd="slow" advTm="700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0"/>
            <a:ext cx="7776864" cy="6352508"/>
          </a:xfrm>
          <a:prstGeom prst="rect">
            <a:avLst/>
          </a:prstGeom>
        </p:spPr>
        <p:txBody>
          <a:bodyPr wrap="square">
            <a:spAutoFit/>
          </a:bodyPr>
          <a:lstStyle/>
          <a:p>
            <a:pPr marL="342900" indent="-342900">
              <a:lnSpc>
                <a:spcPct val="150000"/>
              </a:lnSpc>
              <a:spcBef>
                <a:spcPct val="20000"/>
              </a:spcBef>
            </a:pPr>
            <a:r>
              <a:rPr lang="pl-PL" sz="2400" dirty="0" smtClean="0">
                <a:solidFill>
                  <a:prstClr val="black"/>
                </a:solidFill>
              </a:rPr>
              <a:t>		</a:t>
            </a:r>
          </a:p>
          <a:p>
            <a:pPr marL="342900" indent="-342900" algn="just">
              <a:lnSpc>
                <a:spcPct val="150000"/>
              </a:lnSpc>
              <a:spcBef>
                <a:spcPct val="20000"/>
              </a:spcBef>
            </a:pPr>
            <a:r>
              <a:rPr lang="pl-PL" sz="2400" dirty="0">
                <a:solidFill>
                  <a:prstClr val="black"/>
                </a:solidFill>
                <a:latin typeface="Calibri" panose="020F0502020204030204" pitchFamily="34" charset="0"/>
              </a:rPr>
              <a:t>	</a:t>
            </a:r>
            <a:r>
              <a:rPr lang="pl-PL" sz="2200" dirty="0" smtClean="0">
                <a:solidFill>
                  <a:prstClr val="black"/>
                </a:solidFill>
                <a:latin typeface="Calibri" panose="020F0502020204030204" pitchFamily="34" charset="0"/>
              </a:rPr>
              <a:t>W </a:t>
            </a:r>
            <a:r>
              <a:rPr lang="pl-PL" sz="2200" dirty="0">
                <a:solidFill>
                  <a:prstClr val="black"/>
                </a:solidFill>
                <a:latin typeface="Calibri" panose="020F0502020204030204" pitchFamily="34" charset="0"/>
              </a:rPr>
              <a:t>1988 roku Irakijczycy przeprowadzili atak chemiczny na kurdyjskie miasteczko </a:t>
            </a:r>
            <a:r>
              <a:rPr lang="pl-PL" sz="2200" dirty="0" err="1">
                <a:solidFill>
                  <a:prstClr val="black"/>
                </a:solidFill>
                <a:latin typeface="Calibri" panose="020F0502020204030204" pitchFamily="34" charset="0"/>
              </a:rPr>
              <a:t>Halabdża</a:t>
            </a:r>
            <a:r>
              <a:rPr lang="pl-PL" sz="2200" dirty="0">
                <a:solidFill>
                  <a:prstClr val="black"/>
                </a:solidFill>
                <a:latin typeface="Calibri" panose="020F0502020204030204" pitchFamily="34" charset="0"/>
              </a:rPr>
              <a:t>. Od 1992 i dwóch wojen </a:t>
            </a:r>
            <a:r>
              <a:rPr lang="pl-PL" sz="2200" dirty="0" smtClean="0">
                <a:solidFill>
                  <a:prstClr val="black"/>
                </a:solidFill>
                <a:latin typeface="Calibri" panose="020F0502020204030204" pitchFamily="34" charset="0"/>
              </a:rPr>
              <a:t>                   w </a:t>
            </a:r>
            <a:r>
              <a:rPr lang="pl-PL" sz="2200" dirty="0">
                <a:solidFill>
                  <a:prstClr val="black"/>
                </a:solidFill>
                <a:latin typeface="Calibri" panose="020F0502020204030204" pitchFamily="34" charset="0"/>
              </a:rPr>
              <a:t>Zatoce Perskiej – Kurdyjska część Irak była najstabilniejszym rejonem kraju. W 1990 roku wojska irackie dokonały agresji na sąsiedni Kuwejt. Spowodowało to ostrą reakcję świata. Rok później wojska koalicji antyirackiej zwyciężyły armię Husajna, przy czym do sukcesu walnie przyczyniło się kolejne kurdyjskie powstanie, które związało część sił irackich. Stany Zjednoczone uległy jednak namowom sojuszniczej Turcji i wstrzymały ofensywę, co pozwoliło Husajnowi </a:t>
            </a:r>
            <a:r>
              <a:rPr lang="pl-PL" sz="2200" dirty="0" smtClean="0">
                <a:solidFill>
                  <a:prstClr val="black"/>
                </a:solidFill>
                <a:latin typeface="Calibri" panose="020F0502020204030204" pitchFamily="34" charset="0"/>
              </a:rPr>
              <a:t>krwawo    stłumić powstanie kurdyjskie.</a:t>
            </a:r>
            <a:endParaRPr lang="pl-PL" sz="22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3291496413"/>
      </p:ext>
    </p:extLst>
  </p:cSld>
  <p:clrMapOvr>
    <a:masterClrMapping/>
  </p:clrMapOvr>
  <p:transition spd="slow" advTm="7000">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195" y="764704"/>
            <a:ext cx="5286375"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095061"/>
      </p:ext>
    </p:extLst>
  </p:cSld>
  <p:clrMapOvr>
    <a:masterClrMapping/>
  </p:clrMapOvr>
  <p:transition spd="slow" advTm="7000">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dirty="0" smtClean="0"/>
              <a:t>Problem kurdyjski</a:t>
            </a:r>
            <a:endParaRPr lang="pl-PL" b="1" dirty="0"/>
          </a:p>
        </p:txBody>
      </p:sp>
      <p:sp>
        <p:nvSpPr>
          <p:cNvPr id="6" name="Symbol zastępczy tekstu 5"/>
          <p:cNvSpPr>
            <a:spLocks noGrp="1"/>
          </p:cNvSpPr>
          <p:nvPr>
            <p:ph idx="1"/>
          </p:nvPr>
        </p:nvSpPr>
        <p:spPr/>
        <p:txBody>
          <a:bodyPr>
            <a:normAutofit/>
          </a:bodyPr>
          <a:lstStyle/>
          <a:p>
            <a:pPr marL="0" indent="0" algn="just">
              <a:spcBef>
                <a:spcPct val="0"/>
              </a:spcBef>
              <a:buNone/>
              <a:defRPr/>
            </a:pPr>
            <a:r>
              <a:rPr lang="pl-PL" dirty="0">
                <a:solidFill>
                  <a:prstClr val="black"/>
                </a:solidFill>
                <a:latin typeface="Calibri" panose="020F0502020204030204" pitchFamily="34" charset="0"/>
              </a:rPr>
              <a:t>Od początku wojny z ISIS, tylko Armia Kurdyjska jest wstanie pokonać bojówki Kalifatu</a:t>
            </a:r>
            <a:r>
              <a:rPr lang="pl-PL" dirty="0">
                <a:latin typeface="Calibri" panose="020F0502020204030204" pitchFamily="34" charset="0"/>
              </a:rPr>
              <a:t/>
            </a:r>
            <a:br>
              <a:rPr lang="pl-PL" dirty="0">
                <a:latin typeface="Calibri" panose="020F0502020204030204" pitchFamily="34" charset="0"/>
              </a:rPr>
            </a:br>
            <a:r>
              <a:rPr lang="pl-PL" sz="2400" dirty="0" smtClean="0">
                <a:solidFill>
                  <a:prstClr val="black"/>
                </a:solidFill>
                <a:latin typeface="Calibri" panose="020F0502020204030204" pitchFamily="34" charset="0"/>
              </a:rPr>
              <a:t>Państwa </a:t>
            </a:r>
            <a:r>
              <a:rPr lang="pl-PL" sz="2400" dirty="0">
                <a:solidFill>
                  <a:prstClr val="black"/>
                </a:solidFill>
                <a:latin typeface="Calibri" panose="020F0502020204030204" pitchFamily="34" charset="0"/>
              </a:rPr>
              <a:t>koalicji antyirackiej działając </a:t>
            </a:r>
            <a:r>
              <a:rPr lang="pl-PL" sz="2400" dirty="0" smtClean="0">
                <a:solidFill>
                  <a:prstClr val="black"/>
                </a:solidFill>
                <a:latin typeface="Calibri" panose="020F0502020204030204" pitchFamily="34" charset="0"/>
              </a:rPr>
              <a:t>                              z </a:t>
            </a:r>
            <a:r>
              <a:rPr lang="pl-PL" sz="2400" dirty="0">
                <a:solidFill>
                  <a:prstClr val="black"/>
                </a:solidFill>
                <a:latin typeface="Calibri" panose="020F0502020204030204" pitchFamily="34" charset="0"/>
              </a:rPr>
              <a:t>upoważnienia ONZ </a:t>
            </a:r>
            <a:r>
              <a:rPr lang="pl-PL" sz="2400" dirty="0" smtClean="0">
                <a:solidFill>
                  <a:prstClr val="black"/>
                </a:solidFill>
                <a:latin typeface="Calibri" panose="020F0502020204030204" pitchFamily="34" charset="0"/>
              </a:rPr>
              <a:t>zdecydowały  o utworzeniu                     w  </a:t>
            </a:r>
            <a:r>
              <a:rPr lang="pl-PL" sz="2400" dirty="0">
                <a:solidFill>
                  <a:prstClr val="black"/>
                </a:solidFill>
                <a:latin typeface="Calibri" panose="020F0502020204030204" pitchFamily="34" charset="0"/>
              </a:rPr>
              <a:t>północnym Iraku strefy </a:t>
            </a:r>
            <a:r>
              <a:rPr lang="pl-PL" sz="2400" dirty="0" smtClean="0">
                <a:solidFill>
                  <a:prstClr val="black"/>
                </a:solidFill>
                <a:latin typeface="Calibri" panose="020F0502020204030204" pitchFamily="34" charset="0"/>
              </a:rPr>
              <a:t>bezpieczeństwa </a:t>
            </a:r>
            <a:r>
              <a:rPr lang="pl-PL" sz="2400" dirty="0">
                <a:solidFill>
                  <a:prstClr val="black"/>
                </a:solidFill>
                <a:latin typeface="Calibri" panose="020F0502020204030204" pitchFamily="34" charset="0"/>
              </a:rPr>
              <a:t>dla ludności </a:t>
            </a:r>
            <a:r>
              <a:rPr lang="pl-PL" sz="2400" dirty="0" smtClean="0">
                <a:solidFill>
                  <a:prstClr val="black"/>
                </a:solidFill>
                <a:latin typeface="Calibri" panose="020F0502020204030204" pitchFamily="34" charset="0"/>
              </a:rPr>
              <a:t>kurdyjskiej. </a:t>
            </a:r>
          </a:p>
          <a:p>
            <a:pPr marL="0" indent="0">
              <a:spcBef>
                <a:spcPct val="0"/>
              </a:spcBef>
              <a:buNone/>
              <a:defRPr/>
            </a:pPr>
            <a:r>
              <a:rPr lang="pl-PL" sz="2400" dirty="0" smtClean="0">
                <a:solidFill>
                  <a:prstClr val="black"/>
                </a:solidFill>
                <a:latin typeface="Calibri" panose="020F0502020204030204" pitchFamily="34" charset="0"/>
              </a:rPr>
              <a:t>W </a:t>
            </a:r>
            <a:r>
              <a:rPr lang="pl-PL" sz="2400" dirty="0">
                <a:solidFill>
                  <a:prstClr val="black"/>
                </a:solidFill>
                <a:latin typeface="Calibri" panose="020F0502020204030204" pitchFamily="34" charset="0"/>
              </a:rPr>
              <a:t>maju 1992 roku odbyły się tam </a:t>
            </a:r>
            <a:r>
              <a:rPr lang="pl-PL" sz="2400" dirty="0" smtClean="0">
                <a:solidFill>
                  <a:prstClr val="black"/>
                </a:solidFill>
                <a:latin typeface="Calibri" panose="020F0502020204030204" pitchFamily="34" charset="0"/>
              </a:rPr>
              <a:t>wybory do parlamentu kurdyjskiego.</a:t>
            </a:r>
            <a:r>
              <a:rPr lang="pl-PL" sz="2400" dirty="0">
                <a:solidFill>
                  <a:prstClr val="black"/>
                </a:solidFill>
                <a:latin typeface="Calibri" panose="020F0502020204030204" pitchFamily="34" charset="0"/>
              </a:rPr>
              <a:t/>
            </a:r>
            <a:br>
              <a:rPr lang="pl-PL" sz="2400" dirty="0">
                <a:solidFill>
                  <a:prstClr val="black"/>
                </a:solidFill>
                <a:latin typeface="Calibri" panose="020F0502020204030204" pitchFamily="34" charset="0"/>
              </a:rPr>
            </a:br>
            <a:endParaRPr lang="pl-PL" sz="2400" dirty="0">
              <a:solidFill>
                <a:prstClr val="black"/>
              </a:solidFill>
              <a:latin typeface="Calibri" panose="020F0502020204030204" pitchFamily="34" charset="0"/>
            </a:endParaRPr>
          </a:p>
          <a:p>
            <a:endParaRPr lang="pl-PL" dirty="0"/>
          </a:p>
        </p:txBody>
      </p:sp>
    </p:spTree>
    <p:extLst>
      <p:ext uri="{BB962C8B-B14F-4D97-AF65-F5344CB8AC3E}">
        <p14:creationId xmlns:p14="http://schemas.microsoft.com/office/powerpoint/2010/main" val="4215499468"/>
      </p:ext>
    </p:extLst>
  </p:cSld>
  <p:clrMapOvr>
    <a:masterClrMapping/>
  </p:clrMapOvr>
  <p:transition spd="slow" advTm="700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683568" y="980728"/>
            <a:ext cx="7704856" cy="4524315"/>
          </a:xfrm>
          <a:prstGeom prst="rect">
            <a:avLst/>
          </a:prstGeom>
        </p:spPr>
        <p:txBody>
          <a:bodyPr wrap="square">
            <a:spAutoFit/>
          </a:bodyPr>
          <a:lstStyle/>
          <a:p>
            <a:pPr marL="342900" indent="-342900" algn="just">
              <a:lnSpc>
                <a:spcPct val="150000"/>
              </a:lnSpc>
              <a:spcBef>
                <a:spcPct val="20000"/>
              </a:spcBef>
            </a:pPr>
            <a:r>
              <a:rPr lang="pl-PL" sz="2400" dirty="0" smtClean="0">
                <a:solidFill>
                  <a:prstClr val="black"/>
                </a:solidFill>
              </a:rPr>
              <a:t>		W </a:t>
            </a:r>
            <a:r>
              <a:rPr lang="pl-PL" sz="2400" dirty="0">
                <a:solidFill>
                  <a:prstClr val="black"/>
                </a:solidFill>
              </a:rPr>
              <a:t>1995 roku Turcy uderzyli na strefę kurdyjską </a:t>
            </a:r>
            <a:r>
              <a:rPr lang="pl-PL" sz="2400" dirty="0" smtClean="0">
                <a:solidFill>
                  <a:prstClr val="black"/>
                </a:solidFill>
              </a:rPr>
              <a:t>               w </a:t>
            </a:r>
            <a:r>
              <a:rPr lang="pl-PL" sz="2400" dirty="0">
                <a:solidFill>
                  <a:prstClr val="black"/>
                </a:solidFill>
              </a:rPr>
              <a:t>celu rozbicia </a:t>
            </a:r>
            <a:r>
              <a:rPr lang="pl-PL" sz="2400" dirty="0" smtClean="0">
                <a:solidFill>
                  <a:prstClr val="black"/>
                </a:solidFill>
              </a:rPr>
              <a:t> kurdyjskiej </a:t>
            </a:r>
            <a:r>
              <a:rPr lang="pl-PL" sz="2400" dirty="0">
                <a:solidFill>
                  <a:prstClr val="black"/>
                </a:solidFill>
              </a:rPr>
              <a:t>organizacji terrorystycznej Partii Pracujących Kurdystanu – na czele której stał Ocalan, aresztowany w roku 1999 i skazany na karę śmierci. Problem kurdyjski wciąż pozostaje nierozwiązany. Wojska tureckie do dziś okupują </a:t>
            </a:r>
            <a:r>
              <a:rPr lang="pl-PL" sz="2400" dirty="0" smtClean="0">
                <a:solidFill>
                  <a:prstClr val="black"/>
                </a:solidFill>
              </a:rPr>
              <a:t>                  30-kilometrowy </a:t>
            </a:r>
            <a:r>
              <a:rPr lang="pl-PL" sz="2400" dirty="0">
                <a:solidFill>
                  <a:prstClr val="black"/>
                </a:solidFill>
              </a:rPr>
              <a:t>pas ziemi pod pretekstem działań antyterrorystycznych wymierzonych w </a:t>
            </a:r>
            <a:r>
              <a:rPr lang="pl-PL" sz="2400" dirty="0" smtClean="0">
                <a:solidFill>
                  <a:prstClr val="black"/>
                </a:solidFill>
              </a:rPr>
              <a:t>PKK.</a:t>
            </a:r>
            <a:endParaRPr lang="pl-PL" sz="2400" dirty="0"/>
          </a:p>
        </p:txBody>
      </p:sp>
    </p:spTree>
    <p:extLst>
      <p:ext uri="{BB962C8B-B14F-4D97-AF65-F5344CB8AC3E}">
        <p14:creationId xmlns:p14="http://schemas.microsoft.com/office/powerpoint/2010/main" val="3570538656"/>
      </p:ext>
    </p:extLst>
  </p:cSld>
  <p:clrMapOvr>
    <a:masterClrMapping/>
  </p:clrMapOvr>
  <p:transition spd="slow" advTm="700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cs typeface="Arial" panose="020B0604020202020204" pitchFamily="34" charset="0"/>
              </a:rPr>
              <a:t>Irlandia Północna</a:t>
            </a:r>
          </a:p>
        </p:txBody>
      </p:sp>
      <p:sp>
        <p:nvSpPr>
          <p:cNvPr id="3" name="Symbol zastępczy zawartości 2"/>
          <p:cNvSpPr>
            <a:spLocks noGrp="1"/>
          </p:cNvSpPr>
          <p:nvPr>
            <p:ph idx="1"/>
          </p:nvPr>
        </p:nvSpPr>
        <p:spPr/>
        <p:txBody>
          <a:bodyPr>
            <a:normAutofit fontScale="85000" lnSpcReduction="10000"/>
          </a:bodyPr>
          <a:lstStyle/>
          <a:p>
            <a:pPr marL="0" indent="0" algn="just">
              <a:buNone/>
            </a:pPr>
            <a:r>
              <a:rPr lang="pl-PL" sz="2800" b="1" dirty="0">
                <a:latin typeface="Calibri" panose="020F0502020204030204" pitchFamily="34" charset="0"/>
                <a:cs typeface="Arial" panose="020B0604020202020204" pitchFamily="34" charset="0"/>
              </a:rPr>
              <a:t>Konflikt w Irlandii Północnej </a:t>
            </a:r>
            <a:r>
              <a:rPr lang="pl-PL" sz="2800" dirty="0">
                <a:latin typeface="Calibri" panose="020F0502020204030204" pitchFamily="34" charset="0"/>
                <a:cs typeface="Arial" panose="020B0604020202020204" pitchFamily="34" charset="0"/>
              </a:rPr>
              <a:t> – konflikt </a:t>
            </a:r>
            <a:r>
              <a:rPr lang="pl-PL" sz="2800" dirty="0" smtClean="0">
                <a:latin typeface="Calibri" panose="020F0502020204030204" pitchFamily="34" charset="0"/>
                <a:cs typeface="Arial" panose="020B0604020202020204" pitchFamily="34" charset="0"/>
              </a:rPr>
              <a:t>                         o podłożu </a:t>
            </a:r>
            <a:r>
              <a:rPr lang="pl-PL" sz="2800" dirty="0">
                <a:latin typeface="Calibri" panose="020F0502020204030204" pitchFamily="34" charset="0"/>
                <a:cs typeface="Arial" panose="020B0604020202020204" pitchFamily="34" charset="0"/>
              </a:rPr>
              <a:t>etniczno-politycznym</a:t>
            </a:r>
            <a:r>
              <a:rPr lang="pl-PL" sz="2800" baseline="30000" dirty="0">
                <a:latin typeface="Calibri" panose="020F0502020204030204" pitchFamily="34" charset="0"/>
                <a:cs typeface="Arial" panose="020B0604020202020204" pitchFamily="34" charset="0"/>
              </a:rPr>
              <a:t>,</a:t>
            </a:r>
            <a:r>
              <a:rPr lang="pl-PL" sz="2800" dirty="0">
                <a:latin typeface="Calibri" panose="020F0502020204030204" pitchFamily="34" charset="0"/>
                <a:cs typeface="Arial" panose="020B0604020202020204" pitchFamily="34" charset="0"/>
              </a:rPr>
              <a:t> rozgrywający się na obszarze Irlandii Północnej, okresowo rozszerzający się również </a:t>
            </a:r>
            <a:r>
              <a:rPr lang="pl-PL" sz="2800" dirty="0" smtClean="0">
                <a:latin typeface="Calibri" panose="020F0502020204030204" pitchFamily="34" charset="0"/>
                <a:cs typeface="Arial" panose="020B0604020202020204" pitchFamily="34" charset="0"/>
              </a:rPr>
              <a:t>na</a:t>
            </a:r>
            <a:r>
              <a:rPr lang="pl-PL" sz="2800" dirty="0">
                <a:latin typeface="Calibri" panose="020F0502020204030204" pitchFamily="34" charset="0"/>
                <a:cs typeface="Arial" panose="020B0604020202020204" pitchFamily="34" charset="0"/>
              </a:rPr>
              <a:t> Anglię, Irlandię  </a:t>
            </a:r>
            <a:r>
              <a:rPr lang="pl-PL" sz="2800" dirty="0" smtClean="0">
                <a:latin typeface="Calibri" panose="020F0502020204030204" pitchFamily="34" charset="0"/>
                <a:cs typeface="Arial" panose="020B0604020202020204" pitchFamily="34" charset="0"/>
              </a:rPr>
              <a:t>                  i kontynentalną</a:t>
            </a:r>
            <a:r>
              <a:rPr lang="pl-PL" sz="2800" dirty="0">
                <a:latin typeface="Calibri" panose="020F0502020204030204" pitchFamily="34" charset="0"/>
                <a:cs typeface="Arial" panose="020B0604020202020204" pitchFamily="34" charset="0"/>
              </a:rPr>
              <a:t> </a:t>
            </a:r>
            <a:endParaRPr lang="pl-PL" sz="2800" dirty="0" smtClean="0">
              <a:latin typeface="Calibri" panose="020F0502020204030204" pitchFamily="34" charset="0"/>
              <a:cs typeface="Arial" panose="020B0604020202020204" pitchFamily="34" charset="0"/>
            </a:endParaRPr>
          </a:p>
          <a:p>
            <a:pPr marL="0" indent="0" algn="just">
              <a:buNone/>
            </a:pPr>
            <a:r>
              <a:rPr lang="pl-PL" sz="2800" dirty="0" smtClean="0">
                <a:latin typeface="Calibri" panose="020F0502020204030204" pitchFamily="34" charset="0"/>
                <a:cs typeface="Arial" panose="020B0604020202020204" pitchFamily="34" charset="0"/>
              </a:rPr>
              <a:t>Europę</a:t>
            </a:r>
            <a:r>
              <a:rPr lang="pl-PL" sz="2800" dirty="0">
                <a:latin typeface="Calibri" panose="020F0502020204030204" pitchFamily="34" charset="0"/>
                <a:cs typeface="Arial" panose="020B0604020202020204" pitchFamily="34" charset="0"/>
              </a:rPr>
              <a:t>, trwający od końca </a:t>
            </a:r>
            <a:r>
              <a:rPr lang="pl-PL" sz="2800" dirty="0" smtClean="0">
                <a:latin typeface="Calibri" panose="020F0502020204030204" pitchFamily="34" charset="0"/>
                <a:cs typeface="Arial" panose="020B0604020202020204" pitchFamily="34" charset="0"/>
              </a:rPr>
              <a:t>lat </a:t>
            </a:r>
            <a:r>
              <a:rPr lang="pl-PL" sz="2800" dirty="0">
                <a:latin typeface="Calibri" panose="020F0502020204030204" pitchFamily="34" charset="0"/>
                <a:cs typeface="Arial" panose="020B0604020202020204" pitchFamily="34" charset="0"/>
              </a:rPr>
              <a:t>60</a:t>
            </a:r>
            <a:r>
              <a:rPr lang="pl-PL" sz="2800" dirty="0" smtClean="0">
                <a:latin typeface="Calibri" panose="020F0502020204030204" pitchFamily="34" charset="0"/>
                <a:cs typeface="Arial" panose="020B0604020202020204" pitchFamily="34" charset="0"/>
              </a:rPr>
              <a:t>. XX </a:t>
            </a:r>
            <a:r>
              <a:rPr lang="pl-PL" sz="2800" dirty="0">
                <a:latin typeface="Calibri" panose="020F0502020204030204" pitchFamily="34" charset="0"/>
                <a:cs typeface="Arial" panose="020B0604020202020204" pitchFamily="34" charset="0"/>
              </a:rPr>
              <a:t>wieku aż do podpisania  porozumienia wielkopiątkowego </a:t>
            </a:r>
            <a:endParaRPr lang="pl-PL" sz="2800" dirty="0" smtClean="0">
              <a:latin typeface="Calibri" panose="020F0502020204030204" pitchFamily="34" charset="0"/>
              <a:cs typeface="Arial" panose="020B0604020202020204" pitchFamily="34" charset="0"/>
            </a:endParaRPr>
          </a:p>
          <a:p>
            <a:pPr marL="0" indent="0" algn="just">
              <a:buNone/>
            </a:pPr>
            <a:r>
              <a:rPr lang="pl-PL" sz="2800" dirty="0" smtClean="0">
                <a:latin typeface="Calibri" panose="020F0502020204030204" pitchFamily="34" charset="0"/>
                <a:cs typeface="Arial" panose="020B0604020202020204" pitchFamily="34" charset="0"/>
              </a:rPr>
              <a:t>w</a:t>
            </a:r>
            <a:r>
              <a:rPr lang="pl-PL" sz="2800" dirty="0">
                <a:latin typeface="Calibri" panose="020F0502020204030204" pitchFamily="34" charset="0"/>
                <a:cs typeface="Arial" panose="020B0604020202020204" pitchFamily="34" charset="0"/>
              </a:rPr>
              <a:t> Belfaście w 1998 roku. Pomimo podpisania porozumienia pokojowego nadal dochodzi do sporadycznych aktów prze</a:t>
            </a:r>
            <a:r>
              <a:rPr lang="pl-PL" sz="2800" dirty="0">
                <a:latin typeface="Arial" panose="020B0604020202020204" pitchFamily="34" charset="0"/>
                <a:cs typeface="Arial" panose="020B0604020202020204" pitchFamily="34" charset="0"/>
              </a:rPr>
              <a:t>mocy</a:t>
            </a:r>
            <a:r>
              <a:rPr lang="pl-PL" sz="2800" baseline="30000" dirty="0">
                <a:latin typeface="Arial" panose="020B0604020202020204" pitchFamily="34" charset="0"/>
                <a:cs typeface="Arial" panose="020B0604020202020204" pitchFamily="34" charset="0"/>
              </a:rPr>
              <a:t> .</a:t>
            </a:r>
            <a:endParaRPr lang="pl-PL" sz="2800" dirty="0">
              <a:latin typeface="Arial" panose="020B0604020202020204" pitchFamily="34" charset="0"/>
              <a:cs typeface="Arial" panose="020B0604020202020204" pitchFamily="34" charset="0"/>
            </a:endParaRPr>
          </a:p>
          <a:p>
            <a:endParaRPr lang="pl-PL" dirty="0"/>
          </a:p>
        </p:txBody>
      </p:sp>
    </p:spTree>
    <p:extLst>
      <p:ext uri="{BB962C8B-B14F-4D97-AF65-F5344CB8AC3E}">
        <p14:creationId xmlns:p14="http://schemas.microsoft.com/office/powerpoint/2010/main" val="3450313393"/>
      </p:ext>
    </p:extLst>
  </p:cSld>
  <p:clrMapOvr>
    <a:masterClrMapping/>
  </p:clrMapOvr>
  <mc:AlternateContent xmlns:mc="http://schemas.openxmlformats.org/markup-compatibility/2006" xmlns:p14="http://schemas.microsoft.com/office/powerpoint/2010/main">
    <mc:Choice Requires="p14">
      <p:transition spd="slow" p14:dur="1400" advTm="7000">
        <p14:ripple/>
      </p:transition>
    </mc:Choice>
    <mc:Fallback xmlns="">
      <p:transition spd="slow" advTm="7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a:solidFill>
                  <a:schemeClr val="tx1"/>
                </a:solidFill>
                <a:latin typeface="Calibri" panose="020F0502020204030204" pitchFamily="34" charset="0"/>
              </a:rPr>
              <a:t>PRZYCZYNY KONFLIKTÓW</a:t>
            </a:r>
          </a:p>
        </p:txBody>
      </p:sp>
      <p:sp>
        <p:nvSpPr>
          <p:cNvPr id="3" name="Symbol zastępczy zawartości 2"/>
          <p:cNvSpPr>
            <a:spLocks noGrp="1"/>
          </p:cNvSpPr>
          <p:nvPr>
            <p:ph idx="1"/>
          </p:nvPr>
        </p:nvSpPr>
        <p:spPr/>
        <p:txBody>
          <a:bodyPr>
            <a:noAutofit/>
          </a:bodyPr>
          <a:lstStyle/>
          <a:p>
            <a:pPr algn="just">
              <a:buFont typeface="Wingdings" panose="05000000000000000000" pitchFamily="2" charset="2"/>
              <a:buChar char="§"/>
            </a:pPr>
            <a:r>
              <a:rPr lang="pl-PL" sz="2200" dirty="0" smtClean="0">
                <a:latin typeface="Calibri" panose="020F0502020204030204" pitchFamily="34" charset="0"/>
              </a:rPr>
              <a:t>roszczenia </a:t>
            </a:r>
            <a:r>
              <a:rPr lang="pl-PL" sz="2200" b="1" dirty="0">
                <a:latin typeface="Calibri" panose="020F0502020204030204" pitchFamily="34" charset="0"/>
              </a:rPr>
              <a:t>terytorialne</a:t>
            </a:r>
            <a:r>
              <a:rPr lang="pl-PL" sz="2200" dirty="0">
                <a:latin typeface="Calibri" panose="020F0502020204030204" pitchFamily="34" charset="0"/>
              </a:rPr>
              <a:t> – dwa państwa (lub więcej) chcą, aby dany obszar należał do ich terytorium, np. Rosja i Japonia spierają się </a:t>
            </a:r>
            <a:r>
              <a:rPr lang="pl-PL" sz="2200" dirty="0" smtClean="0">
                <a:latin typeface="Calibri" panose="020F0502020204030204" pitchFamily="34" charset="0"/>
              </a:rPr>
              <a:t> o</a:t>
            </a:r>
            <a:r>
              <a:rPr lang="pl-PL" sz="2200" dirty="0">
                <a:latin typeface="Calibri" panose="020F0502020204030204" pitchFamily="34" charset="0"/>
              </a:rPr>
              <a:t> część </a:t>
            </a:r>
            <a:endParaRPr lang="pl-PL" sz="2200" dirty="0" smtClean="0">
              <a:latin typeface="Calibri" panose="020F0502020204030204" pitchFamily="34" charset="0"/>
            </a:endParaRPr>
          </a:p>
          <a:p>
            <a:pPr marL="0" indent="0">
              <a:buNone/>
            </a:pPr>
            <a:r>
              <a:rPr lang="pl-PL" sz="2200" dirty="0" smtClean="0">
                <a:latin typeface="Calibri" panose="020F0502020204030204" pitchFamily="34" charset="0"/>
              </a:rPr>
              <a:t>     Wysp Kurylskich</a:t>
            </a:r>
            <a:r>
              <a:rPr lang="pl-PL" sz="2200" dirty="0">
                <a:latin typeface="Calibri" panose="020F0502020204030204" pitchFamily="34" charset="0"/>
              </a:rPr>
              <a:t>;</a:t>
            </a:r>
            <a:br>
              <a:rPr lang="pl-PL" sz="2200" dirty="0">
                <a:latin typeface="Calibri" panose="020F0502020204030204" pitchFamily="34" charset="0"/>
              </a:rPr>
            </a:br>
            <a:endParaRPr lang="pl-PL" sz="2200" dirty="0" smtClean="0">
              <a:latin typeface="Calibri" panose="020F0502020204030204" pitchFamily="34" charset="0"/>
            </a:endParaRPr>
          </a:p>
          <a:p>
            <a:pPr algn="just">
              <a:buFont typeface="Wingdings" panose="05000000000000000000" pitchFamily="2" charset="2"/>
              <a:buChar char="§"/>
            </a:pPr>
            <a:r>
              <a:rPr lang="pl-PL" sz="2200" dirty="0" smtClean="0">
                <a:latin typeface="Calibri" panose="020F0502020204030204" pitchFamily="34" charset="0"/>
              </a:rPr>
              <a:t>dążenia </a:t>
            </a:r>
            <a:r>
              <a:rPr lang="pl-PL" sz="2200" b="1" dirty="0">
                <a:latin typeface="Calibri" panose="020F0502020204030204" pitchFamily="34" charset="0"/>
              </a:rPr>
              <a:t>niepodległościowe</a:t>
            </a:r>
            <a:r>
              <a:rPr lang="pl-PL" sz="2200" dirty="0">
                <a:latin typeface="Calibri" panose="020F0502020204030204" pitchFamily="34" charset="0"/>
              </a:rPr>
              <a:t> – społeczeństwo żyjące na określonym terenie zabiega o utworzenie własnego, niepodległego państwa, np. Baskowie w </a:t>
            </a:r>
            <a:r>
              <a:rPr lang="pl-PL" sz="2200" dirty="0" smtClean="0">
                <a:latin typeface="Calibri" panose="020F0502020204030204" pitchFamily="34" charset="0"/>
              </a:rPr>
              <a:t>Hiszpanii </a:t>
            </a:r>
            <a:r>
              <a:rPr lang="pl-PL" sz="2200" dirty="0">
                <a:latin typeface="Calibri" panose="020F0502020204030204" pitchFamily="34" charset="0"/>
              </a:rPr>
              <a:t>czy Kurdowie w Turcji, </a:t>
            </a:r>
            <a:r>
              <a:rPr lang="pl-PL" sz="2200" dirty="0" smtClean="0">
                <a:latin typeface="Calibri" panose="020F0502020204030204" pitchFamily="34" charset="0"/>
              </a:rPr>
              <a:t>Iranie i Iraku;</a:t>
            </a:r>
          </a:p>
          <a:p>
            <a:pPr marL="0" indent="0">
              <a:buNone/>
            </a:pPr>
            <a:endParaRPr lang="pl-PL" sz="2200" dirty="0">
              <a:latin typeface="Calibri" panose="020F0502020204030204" pitchFamily="34" charset="0"/>
            </a:endParaRPr>
          </a:p>
          <a:p>
            <a:pPr marL="0" indent="0">
              <a:buNone/>
            </a:pPr>
            <a:r>
              <a:rPr lang="pl-PL" sz="2200" dirty="0">
                <a:latin typeface="Calibri" panose="020F0502020204030204" pitchFamily="34" charset="0"/>
              </a:rPr>
              <a:t/>
            </a:r>
            <a:br>
              <a:rPr lang="pl-PL" sz="2200" dirty="0">
                <a:latin typeface="Calibri" panose="020F0502020204030204" pitchFamily="34" charset="0"/>
              </a:rPr>
            </a:br>
            <a:endParaRPr lang="pl-PL" sz="2200" dirty="0">
              <a:latin typeface="Calibri" panose="020F0502020204030204" pitchFamily="34" charset="0"/>
            </a:endParaRPr>
          </a:p>
        </p:txBody>
      </p:sp>
    </p:spTree>
    <p:extLst>
      <p:ext uri="{BB962C8B-B14F-4D97-AF65-F5344CB8AC3E}">
        <p14:creationId xmlns:p14="http://schemas.microsoft.com/office/powerpoint/2010/main" val="491013805"/>
      </p:ext>
    </p:extLst>
  </p:cSld>
  <p:clrMapOvr>
    <a:masterClrMapping/>
  </p:clrMapOvr>
  <mc:AlternateContent xmlns:mc="http://schemas.openxmlformats.org/markup-compatibility/2006" xmlns:p14="http://schemas.microsoft.com/office/powerpoint/2010/main">
    <mc:Choice Requires="p14">
      <p:transition spd="slow" p14:dur="3400" advTm="7000">
        <p14:reveal/>
      </p:transition>
    </mc:Choice>
    <mc:Fallback xmlns="">
      <p:transition spd="slow" advTm="7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Irlandia Północna</a:t>
            </a:r>
            <a:endParaRPr lang="pl-PL" b="1" dirty="0"/>
          </a:p>
        </p:txBody>
      </p:sp>
      <p:sp>
        <p:nvSpPr>
          <p:cNvPr id="3" name="Symbol zastępczy zawartości 2"/>
          <p:cNvSpPr>
            <a:spLocks noGrp="1"/>
          </p:cNvSpPr>
          <p:nvPr>
            <p:ph idx="1"/>
          </p:nvPr>
        </p:nvSpPr>
        <p:spPr/>
        <p:txBody>
          <a:bodyPr>
            <a:normAutofit fontScale="25000" lnSpcReduction="20000"/>
          </a:bodyPr>
          <a:lstStyle/>
          <a:p>
            <a:pPr marL="0" indent="0" algn="just">
              <a:lnSpc>
                <a:spcPct val="120000"/>
              </a:lnSpc>
              <a:buNone/>
            </a:pPr>
            <a:r>
              <a:rPr lang="pl-PL" sz="9600" dirty="0">
                <a:solidFill>
                  <a:prstClr val="black"/>
                </a:solidFill>
                <a:latin typeface="Calibri" panose="020F0502020204030204" pitchFamily="34" charset="0"/>
                <a:cs typeface="Arial" panose="020B0604020202020204" pitchFamily="34" charset="0"/>
              </a:rPr>
              <a:t>Od ponad trzydziestu lat toczy się w Irlandii Północnej krwawy konflikt, przerywany jedynie krótkimi okresami negocjacji </a:t>
            </a:r>
            <a:r>
              <a:rPr lang="pl-PL" sz="9600" dirty="0" smtClean="0">
                <a:solidFill>
                  <a:prstClr val="black"/>
                </a:solidFill>
                <a:latin typeface="Calibri" panose="020F0502020204030204" pitchFamily="34" charset="0"/>
                <a:cs typeface="Arial" panose="020B0604020202020204" pitchFamily="34" charset="0"/>
              </a:rPr>
              <a:t>  i </a:t>
            </a:r>
            <a:r>
              <a:rPr lang="pl-PL" sz="9600" dirty="0">
                <a:solidFill>
                  <a:prstClr val="black"/>
                </a:solidFill>
                <a:latin typeface="Calibri" panose="020F0502020204030204" pitchFamily="34" charset="0"/>
                <a:cs typeface="Arial" panose="020B0604020202020204" pitchFamily="34" charset="0"/>
              </a:rPr>
              <a:t>zawieszenia broni. Wszelkim próbom rozwiązania ciągle stawały na przeszkodzie antagonistyczne dążenia dwóch zwaśnionych społeczności zamieszkujących tą brytyjską prowincję. Ataki terrorystyczne, nieustępliwość protestanckich lojalistów </a:t>
            </a:r>
            <a:r>
              <a:rPr lang="pl-PL" sz="9600" dirty="0" smtClean="0">
                <a:solidFill>
                  <a:prstClr val="black"/>
                </a:solidFill>
                <a:latin typeface="Calibri" panose="020F0502020204030204" pitchFamily="34" charset="0"/>
                <a:cs typeface="Arial" panose="020B0604020202020204" pitchFamily="34" charset="0"/>
              </a:rPr>
              <a:t> i </a:t>
            </a:r>
            <a:r>
              <a:rPr lang="pl-PL" sz="9600" dirty="0">
                <a:solidFill>
                  <a:prstClr val="black"/>
                </a:solidFill>
                <a:latin typeface="Calibri" panose="020F0502020204030204" pitchFamily="34" charset="0"/>
                <a:cs typeface="Arial" panose="020B0604020202020204" pitchFamily="34" charset="0"/>
              </a:rPr>
              <a:t>katolickich republikanów oraz niesprecyzowane obietnice </a:t>
            </a:r>
            <a:r>
              <a:rPr lang="pl-PL" sz="9600" dirty="0" smtClean="0">
                <a:solidFill>
                  <a:prstClr val="black"/>
                </a:solidFill>
                <a:latin typeface="Calibri" panose="020F0502020204030204" pitchFamily="34" charset="0"/>
                <a:cs typeface="Arial" panose="020B0604020202020204" pitchFamily="34" charset="0"/>
              </a:rPr>
              <a:t>chwiejna postawa</a:t>
            </a:r>
            <a:endParaRPr lang="pl-PL" dirty="0"/>
          </a:p>
        </p:txBody>
      </p:sp>
    </p:spTree>
    <p:extLst>
      <p:ext uri="{BB962C8B-B14F-4D97-AF65-F5344CB8AC3E}">
        <p14:creationId xmlns:p14="http://schemas.microsoft.com/office/powerpoint/2010/main" val="449653605"/>
      </p:ext>
    </p:extLst>
  </p:cSld>
  <p:clrMapOvr>
    <a:masterClrMapping/>
  </p:clrMapOvr>
  <mc:AlternateContent xmlns:mc="http://schemas.openxmlformats.org/markup-compatibility/2006" xmlns:p14="http://schemas.microsoft.com/office/powerpoint/2010/main">
    <mc:Choice Requires="p14">
      <p:transition spd="slow" p14:dur="1400" advTm="7000">
        <p14:ripple/>
      </p:transition>
    </mc:Choice>
    <mc:Fallback xmlns="">
      <p:transition spd="slow" advTm="7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Irlandia Północna</a:t>
            </a:r>
            <a:endParaRPr lang="pl-PL" dirty="0"/>
          </a:p>
        </p:txBody>
      </p:sp>
      <p:sp>
        <p:nvSpPr>
          <p:cNvPr id="3" name="Symbol zastępczy zawartości 2"/>
          <p:cNvSpPr>
            <a:spLocks noGrp="1"/>
          </p:cNvSpPr>
          <p:nvPr>
            <p:ph idx="1"/>
          </p:nvPr>
        </p:nvSpPr>
        <p:spPr/>
        <p:txBody>
          <a:bodyPr/>
          <a:lstStyle/>
          <a:p>
            <a:pPr marL="0" indent="0" algn="just">
              <a:buNone/>
            </a:pPr>
            <a:r>
              <a:rPr lang="pl-PL" dirty="0"/>
              <a:t>Londynu przez lata nie sprzyjały pokojowemu rozwiązaniu sporu. </a:t>
            </a:r>
            <a:endParaRPr lang="pl-PL" dirty="0" smtClean="0"/>
          </a:p>
          <a:p>
            <a:pPr marL="0" indent="0" algn="just">
              <a:buNone/>
            </a:pPr>
            <a:r>
              <a:rPr lang="pl-PL" dirty="0" smtClean="0"/>
              <a:t>Media </a:t>
            </a:r>
            <a:r>
              <a:rPr lang="pl-PL" dirty="0"/>
              <a:t>wciąż mówią  o kolejnych ofiarach zamachów bombowych, zamieszek </a:t>
            </a:r>
            <a:r>
              <a:rPr lang="pl-PL" dirty="0" smtClean="0"/>
              <a:t>ulicznych                </a:t>
            </a:r>
            <a:r>
              <a:rPr lang="pl-PL" dirty="0"/>
              <a:t>i ataków przemocy wstrząsających </a:t>
            </a:r>
            <a:r>
              <a:rPr lang="pl-PL" dirty="0" smtClean="0"/>
              <a:t>                                   i </a:t>
            </a:r>
            <a:r>
              <a:rPr lang="pl-PL" dirty="0"/>
              <a:t>paraliżujących życie w regionie. Dla przeciętnego obserwatora jest to niezrozumiała, religijna bójka - wszakże na przeciw siebie stoją protestanci i katolicy.</a:t>
            </a:r>
          </a:p>
          <a:p>
            <a:endParaRPr lang="pl-PL" dirty="0"/>
          </a:p>
          <a:p>
            <a:endParaRPr lang="pl-PL" dirty="0"/>
          </a:p>
        </p:txBody>
      </p:sp>
    </p:spTree>
    <p:extLst>
      <p:ext uri="{BB962C8B-B14F-4D97-AF65-F5344CB8AC3E}">
        <p14:creationId xmlns:p14="http://schemas.microsoft.com/office/powerpoint/2010/main" val="81030676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Irlandia Północna</a:t>
            </a:r>
            <a:endParaRPr lang="pl-PL" dirty="0"/>
          </a:p>
        </p:txBody>
      </p:sp>
      <p:sp>
        <p:nvSpPr>
          <p:cNvPr id="3" name="Symbol zastępczy zawartości 2"/>
          <p:cNvSpPr>
            <a:spLocks noGrp="1"/>
          </p:cNvSpPr>
          <p:nvPr>
            <p:ph idx="1"/>
          </p:nvPr>
        </p:nvSpPr>
        <p:spPr/>
        <p:txBody>
          <a:bodyPr>
            <a:normAutofit fontScale="92500"/>
          </a:bodyPr>
          <a:lstStyle/>
          <a:p>
            <a:pPr marL="0" indent="0" algn="just">
              <a:buNone/>
            </a:pPr>
            <a:r>
              <a:rPr lang="pl-PL" dirty="0" smtClean="0">
                <a:solidFill>
                  <a:prstClr val="black"/>
                </a:solidFill>
              </a:rPr>
              <a:t>	</a:t>
            </a:r>
            <a:r>
              <a:rPr lang="pl-PL" dirty="0" smtClean="0">
                <a:solidFill>
                  <a:prstClr val="black"/>
                </a:solidFill>
                <a:latin typeface="Calibri" panose="020F0502020204030204" pitchFamily="34" charset="0"/>
                <a:cs typeface="Calibri" panose="020F0502020204030204" pitchFamily="34" charset="0"/>
              </a:rPr>
              <a:t>Głównymi </a:t>
            </a:r>
            <a:r>
              <a:rPr lang="pl-PL" dirty="0">
                <a:solidFill>
                  <a:prstClr val="black"/>
                </a:solidFill>
                <a:latin typeface="Calibri" panose="020F0502020204030204" pitchFamily="34" charset="0"/>
                <a:cs typeface="Calibri" panose="020F0502020204030204" pitchFamily="34" charset="0"/>
              </a:rPr>
              <a:t>przyczynami konfliktu </a:t>
            </a:r>
            <a:r>
              <a:rPr lang="pl-PL" dirty="0" smtClean="0">
                <a:solidFill>
                  <a:prstClr val="black"/>
                </a:solidFill>
                <a:latin typeface="Calibri" panose="020F0502020204030204" pitchFamily="34" charset="0"/>
                <a:cs typeface="Calibri" panose="020F0502020204030204" pitchFamily="34" charset="0"/>
              </a:rPr>
              <a:t>                           w </a:t>
            </a:r>
            <a:r>
              <a:rPr lang="pl-PL" dirty="0">
                <a:solidFill>
                  <a:prstClr val="black"/>
                </a:solidFill>
                <a:latin typeface="Calibri" panose="020F0502020204030204" pitchFamily="34" charset="0"/>
                <a:cs typeface="Calibri" panose="020F0502020204030204" pitchFamily="34" charset="0"/>
              </a:rPr>
              <a:t>Irlandii Północnej była chęć zjednoczenia należącej do Wielkiej </a:t>
            </a:r>
            <a:r>
              <a:rPr lang="pl-PL" dirty="0" smtClean="0">
                <a:solidFill>
                  <a:prstClr val="black"/>
                </a:solidFill>
                <a:latin typeface="Calibri" panose="020F0502020204030204" pitchFamily="34" charset="0"/>
                <a:cs typeface="Calibri" panose="020F0502020204030204" pitchFamily="34" charset="0"/>
              </a:rPr>
              <a:t>Brytanii</a:t>
            </a:r>
            <a:r>
              <a:rPr lang="pl-PL" dirty="0">
                <a:solidFill>
                  <a:prstClr val="black"/>
                </a:solidFill>
                <a:latin typeface="Calibri" panose="020F0502020204030204" pitchFamily="34" charset="0"/>
                <a:cs typeface="Calibri" panose="020F0502020204030204" pitchFamily="34" charset="0"/>
              </a:rPr>
              <a:t> </a:t>
            </a:r>
            <a:r>
              <a:rPr lang="pl-PL" dirty="0" smtClean="0">
                <a:solidFill>
                  <a:prstClr val="black"/>
                </a:solidFill>
                <a:latin typeface="Calibri" panose="020F0502020204030204" pitchFamily="34" charset="0"/>
                <a:cs typeface="Calibri" panose="020F0502020204030204" pitchFamily="34" charset="0"/>
              </a:rPr>
              <a:t>prowincji                                                         z </a:t>
            </a:r>
            <a:r>
              <a:rPr lang="pl-PL" dirty="0">
                <a:solidFill>
                  <a:prstClr val="black"/>
                </a:solidFill>
                <a:latin typeface="Calibri" panose="020F0502020204030204" pitchFamily="34" charset="0"/>
                <a:cs typeface="Calibri" panose="020F0502020204030204" pitchFamily="34" charset="0"/>
              </a:rPr>
              <a:t>niepodległą </a:t>
            </a:r>
            <a:r>
              <a:rPr lang="pl-PL" dirty="0" smtClean="0">
                <a:solidFill>
                  <a:prstClr val="black"/>
                </a:solidFill>
                <a:latin typeface="Calibri" panose="020F0502020204030204" pitchFamily="34" charset="0"/>
                <a:cs typeface="Calibri" panose="020F0502020204030204" pitchFamily="34" charset="0"/>
              </a:rPr>
              <a:t>Republiką </a:t>
            </a:r>
            <a:r>
              <a:rPr lang="pl-PL" dirty="0">
                <a:solidFill>
                  <a:prstClr val="black"/>
                </a:solidFill>
                <a:latin typeface="Calibri" panose="020F0502020204030204" pitchFamily="34" charset="0"/>
                <a:cs typeface="Calibri" panose="020F0502020204030204" pitchFamily="34" charset="0"/>
              </a:rPr>
              <a:t>Irlandii przez irlandzkich </a:t>
            </a:r>
            <a:endParaRPr lang="pl-PL" dirty="0" smtClean="0">
              <a:solidFill>
                <a:prstClr val="black"/>
              </a:solidFill>
              <a:latin typeface="Calibri" panose="020F0502020204030204" pitchFamily="34" charset="0"/>
              <a:cs typeface="Calibri" panose="020F0502020204030204" pitchFamily="34" charset="0"/>
            </a:endParaRPr>
          </a:p>
          <a:p>
            <a:pPr marL="0" indent="0" algn="just">
              <a:buNone/>
            </a:pPr>
            <a:r>
              <a:rPr lang="pl-PL" dirty="0" smtClean="0">
                <a:solidFill>
                  <a:prstClr val="black"/>
                </a:solidFill>
                <a:latin typeface="Calibri" panose="020F0502020204030204" pitchFamily="34" charset="0"/>
                <a:cs typeface="Calibri" panose="020F0502020204030204" pitchFamily="34" charset="0"/>
              </a:rPr>
              <a:t>nacjonalistów</a:t>
            </a:r>
            <a:r>
              <a:rPr lang="pl-PL" dirty="0">
                <a:solidFill>
                  <a:prstClr val="black"/>
                </a:solidFill>
                <a:latin typeface="Calibri" panose="020F0502020204030204" pitchFamily="34" charset="0"/>
                <a:cs typeface="Calibri" panose="020F0502020204030204" pitchFamily="34" charset="0"/>
              </a:rPr>
              <a:t> i republikanów </a:t>
            </a:r>
            <a:r>
              <a:rPr lang="pl-PL" dirty="0" smtClean="0">
                <a:solidFill>
                  <a:prstClr val="black"/>
                </a:solidFill>
                <a:latin typeface="Calibri" panose="020F0502020204030204" pitchFamily="34" charset="0"/>
                <a:cs typeface="Calibri" panose="020F0502020204030204" pitchFamily="34" charset="0"/>
              </a:rPr>
              <a:t>(</a:t>
            </a:r>
            <a:r>
              <a:rPr lang="pl-PL" dirty="0">
                <a:solidFill>
                  <a:prstClr val="black"/>
                </a:solidFill>
                <a:latin typeface="Calibri" panose="020F0502020204030204" pitchFamily="34" charset="0"/>
                <a:cs typeface="Calibri" panose="020F0502020204030204" pitchFamily="34" charset="0"/>
              </a:rPr>
              <a:t>głównie katolików), przy jednoczesnym dążeniu unionistów (głównie protestantów) </a:t>
            </a:r>
            <a:r>
              <a:rPr lang="pl-PL" dirty="0" smtClean="0">
                <a:solidFill>
                  <a:prstClr val="black"/>
                </a:solidFill>
                <a:latin typeface="Calibri" panose="020F0502020204030204" pitchFamily="34" charset="0"/>
                <a:cs typeface="Calibri" panose="020F0502020204030204" pitchFamily="34" charset="0"/>
              </a:rPr>
              <a:t>do </a:t>
            </a:r>
            <a:r>
              <a:rPr lang="pl-PL" dirty="0">
                <a:solidFill>
                  <a:prstClr val="black"/>
                </a:solidFill>
                <a:latin typeface="Calibri" panose="020F0502020204030204" pitchFamily="34" charset="0"/>
                <a:cs typeface="Calibri" panose="020F0502020204030204" pitchFamily="34" charset="0"/>
              </a:rPr>
              <a:t>pozostania w granicach Zjednoczonego Królestwa, oraz ogólna niechęć pomiędzy obiema grupami. </a:t>
            </a:r>
            <a:endParaRPr lang="pl-PL" dirty="0" smtClean="0">
              <a:solidFill>
                <a:prstClr val="black"/>
              </a:solidFill>
              <a:latin typeface="Calibri" panose="020F0502020204030204" pitchFamily="34" charset="0"/>
              <a:cs typeface="Calibri" panose="020F0502020204030204" pitchFamily="34" charset="0"/>
            </a:endParaRPr>
          </a:p>
          <a:p>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409363"/>
      </p:ext>
    </p:extLst>
  </p:cSld>
  <p:clrMapOvr>
    <a:masterClrMapping/>
  </p:clrMapOvr>
  <mc:AlternateContent xmlns:mc="http://schemas.openxmlformats.org/markup-compatibility/2006" xmlns:p14="http://schemas.microsoft.com/office/powerpoint/2010/main">
    <mc:Choice Requires="p14">
      <p:transition spd="slow" p14:dur="1400" advTm="7000">
        <p14:ripple/>
      </p:transition>
    </mc:Choice>
    <mc:Fallback xmlns="">
      <p:transition spd="slow" advTm="7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Irlandia Północna</a:t>
            </a:r>
            <a:endParaRPr lang="pl-PL" dirty="0"/>
          </a:p>
        </p:txBody>
      </p:sp>
      <p:sp>
        <p:nvSpPr>
          <p:cNvPr id="3" name="Symbol zastępczy zawartości 2"/>
          <p:cNvSpPr>
            <a:spLocks noGrp="1"/>
          </p:cNvSpPr>
          <p:nvPr>
            <p:ph idx="1"/>
          </p:nvPr>
        </p:nvSpPr>
        <p:spPr/>
        <p:txBody>
          <a:bodyPr/>
          <a:lstStyle/>
          <a:p>
            <a:pPr marL="0" indent="0" algn="just">
              <a:buNone/>
            </a:pPr>
            <a:r>
              <a:rPr lang="pl-PL" dirty="0">
                <a:solidFill>
                  <a:prstClr val="black"/>
                </a:solidFill>
                <a:latin typeface="Calibri" panose="020F0502020204030204" pitchFamily="34" charset="0"/>
              </a:rPr>
              <a:t>Konflikt toczył się zarówno w wymiarze militarnym (oraz paramilitarnym), jak i na arenie politycznej. </a:t>
            </a:r>
          </a:p>
          <a:p>
            <a:pPr marL="0" indent="0" algn="just">
              <a:buNone/>
            </a:pPr>
            <a:r>
              <a:rPr lang="pl-PL" dirty="0">
                <a:solidFill>
                  <a:prstClr val="black"/>
                </a:solidFill>
                <a:latin typeface="Calibri" panose="020F0502020204030204" pitchFamily="34" charset="0"/>
              </a:rPr>
              <a:t>W konflikt zaangażowani byli politycy i aktywiści polityczni obu stron, organizacje paramilitarne republikanów </a:t>
            </a:r>
            <a:r>
              <a:rPr lang="pl-PL" dirty="0" smtClean="0">
                <a:solidFill>
                  <a:prstClr val="black"/>
                </a:solidFill>
                <a:latin typeface="Calibri" panose="020F0502020204030204" pitchFamily="34" charset="0"/>
              </a:rPr>
              <a:t>i </a:t>
            </a:r>
            <a:r>
              <a:rPr lang="pl-PL" dirty="0">
                <a:solidFill>
                  <a:prstClr val="black"/>
                </a:solidFill>
                <a:latin typeface="Calibri" panose="020F0502020204030204" pitchFamily="34" charset="0"/>
              </a:rPr>
              <a:t>unionistów oraz siły bezpieczeństwa Wielkiej Brytanii                          i Republiki Irlandii.</a:t>
            </a:r>
          </a:p>
          <a:p>
            <a:endParaRPr lang="pl-PL" dirty="0"/>
          </a:p>
        </p:txBody>
      </p:sp>
    </p:spTree>
    <p:extLst>
      <p:ext uri="{BB962C8B-B14F-4D97-AF65-F5344CB8AC3E}">
        <p14:creationId xmlns:p14="http://schemas.microsoft.com/office/powerpoint/2010/main" val="4098156944"/>
      </p:ext>
    </p:extLst>
  </p:cSld>
  <p:clrMapOvr>
    <a:masterClrMapping/>
  </p:clrMapOvr>
  <mc:AlternateContent xmlns:mc="http://schemas.openxmlformats.org/markup-compatibility/2006" xmlns:p14="http://schemas.microsoft.com/office/powerpoint/2010/main">
    <mc:Choice Requires="p14">
      <p:transition spd="slow" p14:dur="1400" advTm="7000">
        <p14:ripple/>
      </p:transition>
    </mc:Choice>
    <mc:Fallback xmlns="">
      <p:transition spd="slow" advTm="7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108012" y="432048"/>
            <a:ext cx="9144000" cy="6858000"/>
          </a:xfrm>
          <a:prstGeom prst="rect">
            <a:avLst/>
          </a:prstGeom>
          <a:noFill/>
          <a:ln w="9525">
            <a:noFill/>
            <a:miter lim="800000"/>
            <a:headEnd/>
            <a:tailEnd/>
          </a:ln>
          <a:effectLst/>
        </p:spPr>
      </p:pic>
      <p:sp>
        <p:nvSpPr>
          <p:cNvPr id="5" name="Podtytuł 2"/>
          <p:cNvSpPr txBox="1">
            <a:spLocks/>
          </p:cNvSpPr>
          <p:nvPr/>
        </p:nvSpPr>
        <p:spPr>
          <a:xfrm>
            <a:off x="179512" y="1844824"/>
            <a:ext cx="8712968" cy="936104"/>
          </a:xfrm>
          <a:prstGeom prst="rect">
            <a:avLst/>
          </a:prstGeom>
        </p:spPr>
        <p:txBody>
          <a:bodyPr vert="horz" lIns="91440" tIns="45720" rIns="91440" bIns="45720" rtlCol="0">
            <a:noAutofit/>
          </a:bodyPr>
          <a:lstStyle/>
          <a:p>
            <a:pPr algn="just"/>
            <a:r>
              <a:rPr lang="pl-PL" sz="1400" dirty="0" smtClean="0">
                <a:solidFill>
                  <a:prstClr val="white"/>
                </a:solidFill>
              </a:rPr>
              <a:t>W ciągu trwającego trzy dekady konfliktu zginęło ponad 3500 osób – 1854 cywilów, 1123 członków sił bezpieczeństwa (w tym 705 żołnierzy British </a:t>
            </a:r>
            <a:r>
              <a:rPr lang="pl-PL" sz="1400" dirty="0" err="1" smtClean="0">
                <a:solidFill>
                  <a:prstClr val="white"/>
                </a:solidFill>
              </a:rPr>
              <a:t>Army</a:t>
            </a:r>
            <a:r>
              <a:rPr lang="pl-PL" sz="1400" dirty="0" smtClean="0">
                <a:solidFill>
                  <a:prstClr val="white"/>
                </a:solidFill>
              </a:rPr>
              <a:t> i 301 funkcjonariuszy Royal Ulster </a:t>
            </a:r>
            <a:r>
              <a:rPr lang="pl-PL" sz="1400" dirty="0" err="1" smtClean="0">
                <a:solidFill>
                  <a:prstClr val="white"/>
                </a:solidFill>
              </a:rPr>
              <a:t>Constabulary</a:t>
            </a:r>
            <a:r>
              <a:rPr lang="pl-PL" sz="1400" dirty="0" smtClean="0">
                <a:solidFill>
                  <a:prstClr val="white"/>
                </a:solidFill>
              </a:rPr>
              <a:t>), 394 członków paramilitarnych grup republikańskich (w tym 276 członków Irlandzkiej Armii Republikańskiej) oraz 151 członków paramilitarnych organizacji unionistycznych (w tym 76 członków Ulster </a:t>
            </a:r>
            <a:r>
              <a:rPr lang="pl-PL" sz="1400" dirty="0" err="1" smtClean="0">
                <a:solidFill>
                  <a:prstClr val="white"/>
                </a:solidFill>
              </a:rPr>
              <a:t>Defence</a:t>
            </a:r>
            <a:r>
              <a:rPr lang="pl-PL" sz="1400" dirty="0" smtClean="0">
                <a:solidFill>
                  <a:prstClr val="white"/>
                </a:solidFill>
              </a:rPr>
              <a:t> </a:t>
            </a:r>
            <a:r>
              <a:rPr lang="pl-PL" sz="1400" dirty="0" err="1" smtClean="0">
                <a:solidFill>
                  <a:prstClr val="white"/>
                </a:solidFill>
              </a:rPr>
              <a:t>Association</a:t>
            </a:r>
            <a:r>
              <a:rPr lang="pl-PL" sz="1400" dirty="0" smtClean="0">
                <a:solidFill>
                  <a:prstClr val="white"/>
                </a:solidFill>
              </a:rPr>
              <a:t> i 58 członków Ulster </a:t>
            </a:r>
            <a:r>
              <a:rPr lang="pl-PL" sz="1400" dirty="0" err="1" smtClean="0">
                <a:solidFill>
                  <a:prstClr val="white"/>
                </a:solidFill>
              </a:rPr>
              <a:t>Volunteer</a:t>
            </a:r>
            <a:r>
              <a:rPr lang="pl-PL" sz="1400" dirty="0" smtClean="0">
                <a:solidFill>
                  <a:prstClr val="white"/>
                </a:solidFill>
              </a:rPr>
              <a:t> </a:t>
            </a:r>
            <a:r>
              <a:rPr lang="pl-PL" sz="1400" dirty="0" err="1" smtClean="0">
                <a:solidFill>
                  <a:prstClr val="white"/>
                </a:solidFill>
              </a:rPr>
              <a:t>Force</a:t>
            </a:r>
            <a:r>
              <a:rPr lang="pl-PL" sz="1400" dirty="0" smtClean="0">
                <a:solidFill>
                  <a:prstClr val="white"/>
                </a:solidFill>
              </a:rPr>
              <a:t>)</a:t>
            </a:r>
            <a:endParaRPr lang="pl-PL" sz="1400" dirty="0">
              <a:solidFill>
                <a:prstClr val="white"/>
              </a:solidFill>
            </a:endParaRPr>
          </a:p>
        </p:txBody>
      </p:sp>
      <p:sp>
        <p:nvSpPr>
          <p:cNvPr id="8" name="Podtytuł 2"/>
          <p:cNvSpPr txBox="1">
            <a:spLocks/>
          </p:cNvSpPr>
          <p:nvPr/>
        </p:nvSpPr>
        <p:spPr>
          <a:xfrm>
            <a:off x="323528" y="1916832"/>
            <a:ext cx="8712968" cy="864096"/>
          </a:xfrm>
          <a:prstGeom prst="rect">
            <a:avLst/>
          </a:prstGeom>
        </p:spPr>
        <p:txBody>
          <a:bodyPr vert="horz" lIns="91440" tIns="45720" rIns="91440" bIns="45720" rtlCol="0">
            <a:noAutofit/>
          </a:bodyPr>
          <a:lstStyle/>
          <a:p>
            <a:pPr algn="ctr"/>
            <a:endParaRPr lang="pl-PL" sz="1600" dirty="0">
              <a:solidFill>
                <a:prstClr val="white"/>
              </a:solidFill>
            </a:endParaRPr>
          </a:p>
        </p:txBody>
      </p:sp>
      <p:sp>
        <p:nvSpPr>
          <p:cNvPr id="9" name="Podtytuł 2"/>
          <p:cNvSpPr txBox="1">
            <a:spLocks/>
          </p:cNvSpPr>
          <p:nvPr/>
        </p:nvSpPr>
        <p:spPr>
          <a:xfrm>
            <a:off x="467544" y="2924944"/>
            <a:ext cx="4896544" cy="936104"/>
          </a:xfrm>
          <a:prstGeom prst="rect">
            <a:avLst/>
          </a:prstGeom>
        </p:spPr>
        <p:txBody>
          <a:bodyPr vert="horz" lIns="91440" tIns="45720" rIns="91440" bIns="45720" rtlCol="0">
            <a:noAutofit/>
          </a:bodyPr>
          <a:lstStyle/>
          <a:p>
            <a:pPr algn="ctr"/>
            <a:r>
              <a:rPr lang="pl-PL" dirty="0" smtClean="0">
                <a:solidFill>
                  <a:prstClr val="white"/>
                </a:solidFill>
              </a:rPr>
              <a:t>Pomimo podpisania porozumienia pokojowego </a:t>
            </a:r>
          </a:p>
          <a:p>
            <a:pPr algn="just"/>
            <a:r>
              <a:rPr lang="pl-PL" dirty="0" smtClean="0">
                <a:solidFill>
                  <a:prstClr val="white"/>
                </a:solidFill>
              </a:rPr>
              <a:t>nadal dochodzi do sporadycznych aktów przemocy</a:t>
            </a:r>
            <a:endParaRPr lang="pl-PL" dirty="0">
              <a:solidFill>
                <a:prstClr val="white"/>
              </a:solidFill>
            </a:endParaRPr>
          </a:p>
        </p:txBody>
      </p:sp>
      <p:pic>
        <p:nvPicPr>
          <p:cNvPr id="2051" name="Picture 3" descr="C:\Users\pcc\Desktop\Kurdii\Irlandias.png"/>
          <p:cNvPicPr>
            <a:picLocks noChangeAspect="1" noChangeArrowheads="1"/>
          </p:cNvPicPr>
          <p:nvPr/>
        </p:nvPicPr>
        <p:blipFill>
          <a:blip r:embed="rId3" cstate="print"/>
          <a:srcRect/>
          <a:stretch>
            <a:fillRect/>
          </a:stretch>
        </p:blipFill>
        <p:spPr bwMode="auto">
          <a:xfrm>
            <a:off x="5796136" y="2780928"/>
            <a:ext cx="2952328" cy="3456384"/>
          </a:xfrm>
          <a:prstGeom prst="rect">
            <a:avLst/>
          </a:prstGeom>
          <a:noFill/>
        </p:spPr>
      </p:pic>
      <p:sp>
        <p:nvSpPr>
          <p:cNvPr id="11" name="Podtytuł 2"/>
          <p:cNvSpPr txBox="1">
            <a:spLocks/>
          </p:cNvSpPr>
          <p:nvPr/>
        </p:nvSpPr>
        <p:spPr>
          <a:xfrm>
            <a:off x="4716016" y="6237312"/>
            <a:ext cx="4932040" cy="908720"/>
          </a:xfrm>
          <a:prstGeom prst="rect">
            <a:avLst/>
          </a:prstGeom>
        </p:spPr>
        <p:txBody>
          <a:bodyPr vert="horz" lIns="91440" tIns="45720" rIns="91440" bIns="45720" rtlCol="0">
            <a:noAutofit/>
          </a:bodyPr>
          <a:lstStyle/>
          <a:p>
            <a:pPr algn="ctr"/>
            <a:r>
              <a:rPr lang="pl-PL" sz="1400" b="1" dirty="0" smtClean="0">
                <a:solidFill>
                  <a:prstClr val="white"/>
                </a:solidFill>
              </a:rPr>
              <a:t>Mapa polityczna Irlandii</a:t>
            </a:r>
            <a:endParaRPr lang="pl-PL" sz="1400" b="1" dirty="0">
              <a:solidFill>
                <a:prstClr val="white"/>
              </a:solidFill>
            </a:endParaRPr>
          </a:p>
        </p:txBody>
      </p:sp>
      <p:sp>
        <p:nvSpPr>
          <p:cNvPr id="12" name="Podtytuł 2"/>
          <p:cNvSpPr txBox="1">
            <a:spLocks/>
          </p:cNvSpPr>
          <p:nvPr/>
        </p:nvSpPr>
        <p:spPr>
          <a:xfrm>
            <a:off x="179512" y="332656"/>
            <a:ext cx="8712968" cy="1224136"/>
          </a:xfrm>
          <a:prstGeom prst="rect">
            <a:avLst/>
          </a:prstGeom>
        </p:spPr>
        <p:txBody>
          <a:bodyPr vert="horz" lIns="91440" tIns="45720" rIns="91440" bIns="45720" rtlCol="0">
            <a:noAutofit/>
          </a:bodyPr>
          <a:lstStyle/>
          <a:p>
            <a:pPr algn="just"/>
            <a:r>
              <a:rPr lang="pl-PL" sz="1600" dirty="0" smtClean="0">
                <a:solidFill>
                  <a:prstClr val="white"/>
                </a:solidFill>
              </a:rPr>
              <a:t>W Wielki Piątek 10 IV 1998 r. osiem z dziesięciu najważniejszych północnoirlandzkich partii politycznych ostatecznie uzgodniło i podpisało porozumienie, które jak na razie zażegnało konflikt. Potwierdzono     w nich, że Irlandia Północna pozostanie częścią Zjednoczonego Królestwa zgodnie z wolą większości jej mieszkańców. Zadecydowano o zakresie jej autonomii i kształcie demokratycznego ustroju. Porozumienie odnosiło się też do kwestii praw człowieka, bezpieczeństwa i sprawiedliwości oraz zdania broni przez organizacje paramilitarne. </a:t>
            </a:r>
            <a:endParaRPr lang="pl-PL" sz="1600" dirty="0">
              <a:solidFill>
                <a:prstClr val="white"/>
              </a:solidFill>
            </a:endParaRPr>
          </a:p>
        </p:txBody>
      </p:sp>
    </p:spTree>
    <p:extLst>
      <p:ext uri="{BB962C8B-B14F-4D97-AF65-F5344CB8AC3E}">
        <p14:creationId xmlns:p14="http://schemas.microsoft.com/office/powerpoint/2010/main" val="4174225048"/>
      </p:ext>
    </p:extLst>
  </p:cSld>
  <p:clrMapOvr>
    <a:masterClrMapping/>
  </p:clrMapOvr>
  <mc:AlternateContent xmlns:mc="http://schemas.openxmlformats.org/markup-compatibility/2006" xmlns:p14="http://schemas.microsoft.com/office/powerpoint/2010/main">
    <mc:Choice Requires="p14">
      <p:transition spd="slow" p14:dur="1400" advTm="7000">
        <p14:ripple/>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nodePh="1">
                                  <p:stCondLst>
                                    <p:cond delay="0"/>
                                  </p:stCondLst>
                                  <p:endCondLst>
                                    <p:cond evt="begin" delay="0">
                                      <p:tn val="10"/>
                                    </p:cond>
                                  </p:end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 calcmode="lin" valueType="num">
                                      <p:cBhvr additive="base">
                                        <p:cTn id="32" dur="500" fill="hold"/>
                                        <p:tgtEl>
                                          <p:spTgt spid="2051"/>
                                        </p:tgtEl>
                                        <p:attrNameLst>
                                          <p:attrName>ppt_x</p:attrName>
                                        </p:attrNameLst>
                                      </p:cBhvr>
                                      <p:tavLst>
                                        <p:tav tm="0">
                                          <p:val>
                                            <p:strVal val="#ppt_x"/>
                                          </p:val>
                                        </p:tav>
                                        <p:tav tm="100000">
                                          <p:val>
                                            <p:strVal val="#ppt_x"/>
                                          </p:val>
                                        </p:tav>
                                      </p:tavLst>
                                    </p:anim>
                                    <p:anim calcmode="lin" valueType="num">
                                      <p:cBhvr additive="base">
                                        <p:cTn id="33"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Konflikt w Iraku</a:t>
            </a:r>
            <a:endParaRPr lang="pl-PL" b="1" dirty="0"/>
          </a:p>
        </p:txBody>
      </p:sp>
      <p:sp>
        <p:nvSpPr>
          <p:cNvPr id="3" name="Symbol zastępczy zawartości 2"/>
          <p:cNvSpPr>
            <a:spLocks noGrp="1"/>
          </p:cNvSpPr>
          <p:nvPr>
            <p:ph idx="1"/>
          </p:nvPr>
        </p:nvSpPr>
        <p:spPr/>
        <p:txBody>
          <a:bodyPr>
            <a:noAutofit/>
          </a:bodyPr>
          <a:lstStyle/>
          <a:p>
            <a:pPr marL="0" indent="0" algn="just">
              <a:buNone/>
            </a:pPr>
            <a:r>
              <a:rPr lang="pl-PL" dirty="0">
                <a:latin typeface="Calibri" panose="020F0502020204030204" pitchFamily="34" charset="0"/>
              </a:rPr>
              <a:t>Ważnym tłem dla wojny w Zatoce Perskiej jest skomplikowana struktura etniczna (Arabowie </a:t>
            </a:r>
            <a:r>
              <a:rPr lang="pl-PL" dirty="0" smtClean="0">
                <a:latin typeface="Calibri" panose="020F0502020204030204" pitchFamily="34" charset="0"/>
              </a:rPr>
              <a:t>                        i </a:t>
            </a:r>
            <a:r>
              <a:rPr lang="pl-PL" dirty="0">
                <a:latin typeface="Calibri" panose="020F0502020204030204" pitchFamily="34" charset="0"/>
              </a:rPr>
              <a:t>Kurdowie) oraz powiązania z nią – sfera wyznaniowa mieszkańców Iraku (szyici i sunnici). Bardziej bezpośrednią przyczyną wybuchu wojny jest jednak dyktatorska władza Saddama Husajna, który od 1979 r. niepodzielnie rządził Irakiem. </a:t>
            </a:r>
            <a:r>
              <a:rPr lang="pl-PL" dirty="0" smtClean="0">
                <a:latin typeface="Calibri" panose="020F0502020204030204" pitchFamily="34" charset="0"/>
              </a:rPr>
              <a:t> Po </a:t>
            </a:r>
            <a:r>
              <a:rPr lang="pl-PL" dirty="0">
                <a:latin typeface="Calibri" panose="020F0502020204030204" pitchFamily="34" charset="0"/>
              </a:rPr>
              <a:t>przejęciu władzy w państwie Saddam Husajn doprowadził do wojny z Iranem, która przyczyniła się do znaczącego pogorszenia się sytuacji ekonomicznej w obu krajach. </a:t>
            </a:r>
          </a:p>
        </p:txBody>
      </p:sp>
    </p:spTree>
    <p:extLst>
      <p:ext uri="{BB962C8B-B14F-4D97-AF65-F5344CB8AC3E}">
        <p14:creationId xmlns:p14="http://schemas.microsoft.com/office/powerpoint/2010/main" val="862329508"/>
      </p:ext>
    </p:extLst>
  </p:cSld>
  <p:clrMapOvr>
    <a:masterClrMapping/>
  </p:clrMapOvr>
  <p:transition spd="slow" advTm="7000">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Konflikt w Iraku</a:t>
            </a:r>
            <a:endParaRPr lang="pl-PL" b="1" dirty="0"/>
          </a:p>
        </p:txBody>
      </p:sp>
      <p:sp>
        <p:nvSpPr>
          <p:cNvPr id="3" name="Symbol zastępczy zawartości 2"/>
          <p:cNvSpPr>
            <a:spLocks noGrp="1"/>
          </p:cNvSpPr>
          <p:nvPr>
            <p:ph idx="1"/>
          </p:nvPr>
        </p:nvSpPr>
        <p:spPr/>
        <p:txBody>
          <a:bodyPr/>
          <a:lstStyle/>
          <a:p>
            <a:pPr marL="0" indent="0" algn="just">
              <a:buNone/>
            </a:pPr>
            <a:r>
              <a:rPr lang="pl-PL" dirty="0">
                <a:latin typeface="Calibri" panose="020F0502020204030204" pitchFamily="34" charset="0"/>
              </a:rPr>
              <a:t>Bezpośrednią przyczyną I wojny w Zatoce Perskiej było natomiast zaatakowanie (1990 r., sierpień) przez Irak sąsiadującego z nim Kuwejtu w celu zdobycia kontroli nad bogatymi złożami ropy naftowej</a:t>
            </a:r>
            <a:r>
              <a:rPr lang="pl-PL" dirty="0" smtClean="0">
                <a:latin typeface="Calibri" panose="020F0502020204030204" pitchFamily="34" charset="0"/>
              </a:rPr>
              <a:t>.</a:t>
            </a:r>
          </a:p>
          <a:p>
            <a:pPr marL="0" indent="0" algn="just">
              <a:buNone/>
            </a:pPr>
            <a:r>
              <a:rPr lang="pl-PL" dirty="0"/>
              <a:t>Nieco odmienne są przyczyny II wojny w Iraku, w wyniku której doszło do obalenia irackiego reżimu Husajna.</a:t>
            </a:r>
          </a:p>
        </p:txBody>
      </p:sp>
    </p:spTree>
    <p:extLst>
      <p:ext uri="{BB962C8B-B14F-4D97-AF65-F5344CB8AC3E}">
        <p14:creationId xmlns:p14="http://schemas.microsoft.com/office/powerpoint/2010/main" val="2181147382"/>
      </p:ext>
    </p:extLst>
  </p:cSld>
  <p:clrMapOvr>
    <a:masterClrMapping/>
  </p:clrMapOvr>
  <p:transition spd="slow" advTm="7000">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Konflikt w Iraku</a:t>
            </a:r>
            <a:endParaRPr lang="pl-PL" b="1" dirty="0"/>
          </a:p>
        </p:txBody>
      </p:sp>
      <p:sp>
        <p:nvSpPr>
          <p:cNvPr id="3" name="Symbol zastępczy zawartości 2"/>
          <p:cNvSpPr>
            <a:spLocks noGrp="1"/>
          </p:cNvSpPr>
          <p:nvPr>
            <p:ph idx="1"/>
          </p:nvPr>
        </p:nvSpPr>
        <p:spPr/>
        <p:txBody>
          <a:bodyPr>
            <a:noAutofit/>
          </a:bodyPr>
          <a:lstStyle/>
          <a:p>
            <a:pPr marL="0" lvl="0" indent="0" algn="just">
              <a:buNone/>
            </a:pPr>
            <a:r>
              <a:rPr lang="pl-PL" sz="2400" dirty="0" smtClean="0">
                <a:latin typeface="Calibri" panose="020F0502020204030204" pitchFamily="34" charset="0"/>
              </a:rPr>
              <a:t>Deklarowane </a:t>
            </a:r>
            <a:r>
              <a:rPr lang="pl-PL" sz="2400" dirty="0">
                <a:latin typeface="Calibri" panose="020F0502020204030204" pitchFamily="34" charset="0"/>
              </a:rPr>
              <a:t>przyczyny ataku koalicji wojsk na Irak w roku 2003 to: </a:t>
            </a:r>
            <a:r>
              <a:rPr lang="pl-PL" sz="2400" dirty="0" smtClean="0">
                <a:latin typeface="Calibri" panose="020F0502020204030204" pitchFamily="34" charset="0"/>
              </a:rPr>
              <a:t>usunięcie z </a:t>
            </a:r>
            <a:r>
              <a:rPr lang="pl-PL" sz="2400" dirty="0">
                <a:latin typeface="Calibri" panose="020F0502020204030204" pitchFamily="34" charset="0"/>
              </a:rPr>
              <a:t>kraju broni masowego rażenia, usunięcie zagrożenia terrorystycznego, konieczność demokratyzacji kraju (usunięcie dyktatora), wprowadzenie do kraju pomocy humanitarnej, brak przestrzegania przez Irak rezolucji ONZ </a:t>
            </a:r>
            <a:r>
              <a:rPr lang="pl-PL" sz="2400" dirty="0" smtClean="0">
                <a:latin typeface="Calibri" panose="020F0502020204030204" pitchFamily="34" charset="0"/>
              </a:rPr>
              <a:t>z </a:t>
            </a:r>
            <a:r>
              <a:rPr lang="pl-PL" sz="2400" dirty="0">
                <a:latin typeface="Calibri" panose="020F0502020204030204" pitchFamily="34" charset="0"/>
              </a:rPr>
              <a:t>1991 r. oraz z 1993 r. (dotyczyły one m.in. poddania kontroli irackiego potencjału wojskowego, a także przejęcie odpowiedzialności za szkody w Kuwejcie itp.). </a:t>
            </a:r>
          </a:p>
        </p:txBody>
      </p:sp>
    </p:spTree>
    <p:extLst>
      <p:ext uri="{BB962C8B-B14F-4D97-AF65-F5344CB8AC3E}">
        <p14:creationId xmlns:p14="http://schemas.microsoft.com/office/powerpoint/2010/main" val="1127900330"/>
      </p:ext>
    </p:extLst>
  </p:cSld>
  <p:clrMapOvr>
    <a:masterClrMapping/>
  </p:clrMapOvr>
  <p:transition spd="slow" advTm="7000">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b="1" dirty="0" smtClean="0"/>
              <a:t>Konflikt w Iraku</a:t>
            </a:r>
            <a:endParaRPr lang="pl-PL" b="1" dirty="0"/>
          </a:p>
        </p:txBody>
      </p:sp>
      <p:sp>
        <p:nvSpPr>
          <p:cNvPr id="5" name="Symbol zastępczy zawartości 4"/>
          <p:cNvSpPr>
            <a:spLocks noGrp="1"/>
          </p:cNvSpPr>
          <p:nvPr>
            <p:ph idx="1"/>
          </p:nvPr>
        </p:nvSpPr>
        <p:spPr/>
        <p:txBody>
          <a:bodyPr/>
          <a:lstStyle/>
          <a:p>
            <a:pPr marL="0" lvl="0" indent="0" algn="just">
              <a:buNone/>
            </a:pPr>
            <a:r>
              <a:rPr lang="pl-PL" dirty="0">
                <a:latin typeface="Calibri" panose="020F0502020204030204" pitchFamily="34" charset="0"/>
              </a:rPr>
              <a:t>Prawdopodobnie jednak najważniejszym powodem II wojny </a:t>
            </a:r>
            <a:r>
              <a:rPr lang="pl-PL" dirty="0" smtClean="0">
                <a:latin typeface="Calibri" panose="020F0502020204030204" pitchFamily="34" charset="0"/>
              </a:rPr>
              <a:t>w </a:t>
            </a:r>
            <a:r>
              <a:rPr lang="pl-PL" dirty="0">
                <a:latin typeface="Calibri" panose="020F0502020204030204" pitchFamily="34" charset="0"/>
              </a:rPr>
              <a:t>Iraku były względy ekonomiczne – przejęcie kontroli nad polami naftowymi i gazem, a także polityczne.</a:t>
            </a:r>
          </a:p>
          <a:p>
            <a:pPr marL="0" indent="0" algn="just">
              <a:buNone/>
            </a:pPr>
            <a:r>
              <a:rPr lang="pl-PL" dirty="0">
                <a:latin typeface="Calibri" panose="020F0502020204030204" pitchFamily="34" charset="0"/>
              </a:rPr>
              <a:t>Po irackiej agresji na Kuwejt powstała antyiracka koalicja pod przywództwem USA (znalazły się </a:t>
            </a:r>
            <a:r>
              <a:rPr lang="pl-PL" dirty="0" smtClean="0">
                <a:latin typeface="Calibri" panose="020F0502020204030204" pitchFamily="34" charset="0"/>
              </a:rPr>
              <a:t>                  w </a:t>
            </a:r>
            <a:r>
              <a:rPr lang="pl-PL" dirty="0">
                <a:latin typeface="Calibri" panose="020F0502020204030204" pitchFamily="34" charset="0"/>
              </a:rPr>
              <a:t>niej także wojska z Polski</a:t>
            </a:r>
            <a:r>
              <a:rPr lang="pl-PL" dirty="0" smtClean="0">
                <a:latin typeface="Calibri" panose="020F0502020204030204" pitchFamily="34" charset="0"/>
              </a:rPr>
              <a:t>,</a:t>
            </a:r>
            <a:r>
              <a:rPr lang="pl-PL" dirty="0">
                <a:latin typeface="Calibri" panose="020F0502020204030204" pitchFamily="34" charset="0"/>
              </a:rPr>
              <a:t> Wielkiej Brytanii, Czech, Arabii Saudyjskiej), </a:t>
            </a:r>
            <a:r>
              <a:rPr lang="pl-PL" dirty="0" smtClean="0">
                <a:latin typeface="Calibri" panose="020F0502020204030204" pitchFamily="34" charset="0"/>
              </a:rPr>
              <a:t>która rozpoczęła operację pod nazwą </a:t>
            </a:r>
            <a:r>
              <a:rPr lang="pl-PL" b="1" dirty="0" smtClean="0">
                <a:latin typeface="Calibri" panose="020F0502020204030204" pitchFamily="34" charset="0"/>
              </a:rPr>
              <a:t>„Pustynna Burza”</a:t>
            </a:r>
            <a:endParaRPr lang="pl-PL" b="1" dirty="0">
              <a:latin typeface="Calibri" panose="020F0502020204030204" pitchFamily="34" charset="0"/>
            </a:endParaRPr>
          </a:p>
        </p:txBody>
      </p:sp>
    </p:spTree>
    <p:extLst>
      <p:ext uri="{BB962C8B-B14F-4D97-AF65-F5344CB8AC3E}">
        <p14:creationId xmlns:p14="http://schemas.microsoft.com/office/powerpoint/2010/main" val="329660539"/>
      </p:ext>
    </p:extLst>
  </p:cSld>
  <p:clrMapOvr>
    <a:masterClrMapping/>
  </p:clrMapOvr>
  <p:transition spd="slow" advTm="7000">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Konflikt w Iraku</a:t>
            </a:r>
            <a:endParaRPr lang="pl-PL" b="1" dirty="0"/>
          </a:p>
        </p:txBody>
      </p:sp>
      <p:sp>
        <p:nvSpPr>
          <p:cNvPr id="3" name="Symbol zastępczy zawartości 2"/>
          <p:cNvSpPr>
            <a:spLocks noGrp="1"/>
          </p:cNvSpPr>
          <p:nvPr>
            <p:ph idx="1"/>
          </p:nvPr>
        </p:nvSpPr>
        <p:spPr>
          <a:xfrm>
            <a:off x="1547664" y="2132856"/>
            <a:ext cx="6196405" cy="3603812"/>
          </a:xfrm>
        </p:spPr>
        <p:txBody>
          <a:bodyPr>
            <a:normAutofit/>
          </a:bodyPr>
          <a:lstStyle/>
          <a:p>
            <a:pPr marL="0" indent="0" algn="just">
              <a:buNone/>
            </a:pPr>
            <a:r>
              <a:rPr lang="pl-PL" dirty="0" smtClean="0">
                <a:latin typeface="Calibri" panose="020F0502020204030204" pitchFamily="34" charset="0"/>
              </a:rPr>
              <a:t>(</a:t>
            </a:r>
            <a:r>
              <a:rPr lang="pl-PL" dirty="0">
                <a:latin typeface="Calibri" panose="020F0502020204030204" pitchFamily="34" charset="0"/>
              </a:rPr>
              <a:t>początek w styczniu 1991 r.). Wojna trwała do </a:t>
            </a:r>
            <a:r>
              <a:rPr lang="pl-PL" dirty="0" smtClean="0">
                <a:latin typeface="Calibri" panose="020F0502020204030204" pitchFamily="34" charset="0"/>
              </a:rPr>
              <a:t>    3 </a:t>
            </a:r>
            <a:r>
              <a:rPr lang="pl-PL" dirty="0">
                <a:latin typeface="Calibri" panose="020F0502020204030204" pitchFamily="34" charset="0"/>
              </a:rPr>
              <a:t>marca 1991 r., kiedy to Saddam Husajn przyjął zaproponowane mu warunki rozejmu.</a:t>
            </a:r>
          </a:p>
          <a:p>
            <a:pPr marL="0" indent="0" algn="just">
              <a:buNone/>
            </a:pPr>
            <a:r>
              <a:rPr lang="pl-PL" dirty="0">
                <a:latin typeface="Calibri" panose="020F0502020204030204" pitchFamily="34" charset="0"/>
              </a:rPr>
              <a:t>II wojna w Zatoce Perskiej rozpoczęła się </a:t>
            </a:r>
            <a:r>
              <a:rPr lang="pl-PL" dirty="0" smtClean="0">
                <a:latin typeface="Calibri" panose="020F0502020204030204" pitchFamily="34" charset="0"/>
              </a:rPr>
              <a:t>                 w</a:t>
            </a:r>
            <a:r>
              <a:rPr lang="pl-PL" dirty="0">
                <a:latin typeface="Calibri" panose="020F0502020204030204" pitchFamily="34" charset="0"/>
              </a:rPr>
              <a:t> </a:t>
            </a:r>
            <a:r>
              <a:rPr lang="pl-PL" b="1" dirty="0">
                <a:latin typeface="Calibri" panose="020F0502020204030204" pitchFamily="34" charset="0"/>
              </a:rPr>
              <a:t>20 marca 2003 r.</a:t>
            </a:r>
            <a:r>
              <a:rPr lang="pl-PL" dirty="0">
                <a:latin typeface="Calibri" panose="020F0502020204030204" pitchFamily="34" charset="0"/>
              </a:rPr>
              <a:t> - mimo braku poparcia ONZ. </a:t>
            </a:r>
          </a:p>
          <a:p>
            <a:endParaRPr lang="pl-PL" dirty="0">
              <a:latin typeface="Calibri" panose="020F0502020204030204" pitchFamily="34" charset="0"/>
            </a:endParaRPr>
          </a:p>
        </p:txBody>
      </p:sp>
    </p:spTree>
    <p:extLst>
      <p:ext uri="{BB962C8B-B14F-4D97-AF65-F5344CB8AC3E}">
        <p14:creationId xmlns:p14="http://schemas.microsoft.com/office/powerpoint/2010/main" val="1907302847"/>
      </p:ext>
    </p:extLst>
  </p:cSld>
  <p:clrMapOvr>
    <a:masterClrMapping/>
  </p:clrMapOvr>
  <p:transition spd="slow" advTm="7000">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b="1" dirty="0">
                <a:latin typeface="Calibri" panose="020F0502020204030204" pitchFamily="34" charset="0"/>
              </a:rPr>
              <a:t>PRZYCZYNY </a:t>
            </a:r>
            <a:r>
              <a:rPr lang="pl-PL" b="1" dirty="0" smtClean="0">
                <a:latin typeface="Calibri" panose="020F0502020204030204" pitchFamily="34" charset="0"/>
              </a:rPr>
              <a:t>KONFLIKTÓW</a:t>
            </a:r>
            <a:endParaRPr lang="pl-PL" dirty="0"/>
          </a:p>
        </p:txBody>
      </p:sp>
      <p:sp>
        <p:nvSpPr>
          <p:cNvPr id="5" name="Symbol zastępczy zawartości 4"/>
          <p:cNvSpPr>
            <a:spLocks noGrp="1"/>
          </p:cNvSpPr>
          <p:nvPr>
            <p:ph idx="1"/>
          </p:nvPr>
        </p:nvSpPr>
        <p:spPr/>
        <p:txBody>
          <a:bodyPr/>
          <a:lstStyle/>
          <a:p>
            <a:pPr algn="just">
              <a:buFont typeface="Wingdings" panose="05000000000000000000" pitchFamily="2" charset="2"/>
              <a:buChar char="§"/>
            </a:pPr>
            <a:r>
              <a:rPr lang="pl-PL" b="1" dirty="0" smtClean="0"/>
              <a:t>wpływy </a:t>
            </a:r>
            <a:r>
              <a:rPr lang="pl-PL" b="1" dirty="0"/>
              <a:t>polityczno-gospodarcze </a:t>
            </a:r>
            <a:r>
              <a:rPr lang="pl-PL" dirty="0"/>
              <a:t>– rządy silnych państw “interweniują” w różnych miejscach na Ziemi, aby “przy okazji “ zadbać też o własne interesy, np. USA na Bliskim Wschodzie czy wcześniej ZSRR w Afganistanie</a:t>
            </a:r>
          </a:p>
        </p:txBody>
      </p:sp>
    </p:spTree>
    <p:extLst>
      <p:ext uri="{BB962C8B-B14F-4D97-AF65-F5344CB8AC3E}">
        <p14:creationId xmlns:p14="http://schemas.microsoft.com/office/powerpoint/2010/main" val="898879942"/>
      </p:ext>
    </p:extLst>
  </p:cSld>
  <p:clrMapOvr>
    <a:masterClrMapping/>
  </p:clrMapOvr>
  <mc:AlternateContent xmlns:mc="http://schemas.openxmlformats.org/markup-compatibility/2006" xmlns:p14="http://schemas.microsoft.com/office/powerpoint/2010/main">
    <mc:Choice Requires="p14">
      <p:transition spd="slow" p14:dur="3400" advTm="7000">
        <p14:reveal/>
      </p:transition>
    </mc:Choice>
    <mc:Fallback xmlns="">
      <p:transition spd="slow" advTm="7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ytuł 11"/>
          <p:cNvSpPr>
            <a:spLocks noGrp="1"/>
          </p:cNvSpPr>
          <p:nvPr>
            <p:ph type="title"/>
          </p:nvPr>
        </p:nvSpPr>
        <p:spPr>
          <a:xfrm>
            <a:off x="1089377" y="764704"/>
            <a:ext cx="6965245" cy="1202485"/>
          </a:xfrm>
        </p:spPr>
        <p:txBody>
          <a:bodyPr>
            <a:normAutofit/>
          </a:bodyPr>
          <a:lstStyle/>
          <a:p>
            <a:r>
              <a:rPr lang="pl-PL" sz="2800" b="1" dirty="0">
                <a:solidFill>
                  <a:prstClr val="black"/>
                </a:solidFill>
              </a:rPr>
              <a:t>Kierunki ataków Koalicji </a:t>
            </a:r>
            <a:r>
              <a:rPr lang="pl-PL" sz="2800" b="1" dirty="0" smtClean="0">
                <a:solidFill>
                  <a:prstClr val="black"/>
                </a:solidFill>
              </a:rPr>
              <a:t>i zasięg Państwa </a:t>
            </a:r>
            <a:r>
              <a:rPr lang="pl-PL" sz="2800" b="1" dirty="0">
                <a:solidFill>
                  <a:prstClr val="black"/>
                </a:solidFill>
              </a:rPr>
              <a:t>Kurdyjskiego</a:t>
            </a:r>
            <a:endParaRPr lang="pl-PL" sz="2800" dirty="0"/>
          </a:p>
        </p:txBody>
      </p:sp>
      <p:pic>
        <p:nvPicPr>
          <p:cNvPr id="7" name="Picture 2" descr="C:\Users\pcc\Desktop\Kurdii\Peron.png"/>
          <p:cNvPicPr>
            <a:picLocks noGrp="1" noChangeAspect="1" noChangeArrowheads="1"/>
          </p:cNvPicPr>
          <p:nvPr>
            <p:ph sz="quarter" idx="13"/>
          </p:nvPr>
        </p:nvPicPr>
        <p:blipFill>
          <a:blip r:embed="rId2" cstate="print"/>
          <a:stretch>
            <a:fillRect/>
          </a:stretch>
        </p:blipFill>
        <p:spPr bwMode="auto">
          <a:xfrm>
            <a:off x="1298575" y="2243358"/>
            <a:ext cx="3200400" cy="3358708"/>
          </a:xfrm>
          <a:prstGeom prst="rect">
            <a:avLst/>
          </a:prstGeom>
          <a:noFill/>
        </p:spPr>
      </p:pic>
      <p:sp>
        <p:nvSpPr>
          <p:cNvPr id="6" name="Symbol zastępczy zawartości 5"/>
          <p:cNvSpPr>
            <a:spLocks noGrp="1"/>
          </p:cNvSpPr>
          <p:nvPr>
            <p:ph sz="quarter" idx="14"/>
          </p:nvPr>
        </p:nvSpPr>
        <p:spPr/>
        <p:txBody>
          <a:bodyPr>
            <a:normAutofit fontScale="77500" lnSpcReduction="20000"/>
          </a:bodyPr>
          <a:lstStyle/>
          <a:p>
            <a:pPr marL="0" indent="0" algn="just">
              <a:buNone/>
            </a:pPr>
            <a:r>
              <a:rPr lang="pl-PL" dirty="0">
                <a:latin typeface="Calibri" panose="020F0502020204030204" pitchFamily="34" charset="0"/>
              </a:rPr>
              <a:t>Warto zaznaczyć, że wśród stron konfliktu, po stronie USA znalazły się także: Australia, Wielka Brytania i Polska. Już </a:t>
            </a:r>
            <a:r>
              <a:rPr lang="pl-PL" dirty="0" smtClean="0">
                <a:latin typeface="Calibri" panose="020F0502020204030204" pitchFamily="34" charset="0"/>
              </a:rPr>
              <a:t>w </a:t>
            </a:r>
            <a:r>
              <a:rPr lang="pl-PL" dirty="0">
                <a:latin typeface="Calibri" panose="020F0502020204030204" pitchFamily="34" charset="0"/>
              </a:rPr>
              <a:t>dniu 9 kwietnia wojska sprzymierzone zdobyły stolicę Iraku – Bagdad oraz ogłosiły oficjalnie przejęcie władzy </a:t>
            </a:r>
            <a:r>
              <a:rPr lang="pl-PL" dirty="0" smtClean="0">
                <a:latin typeface="Calibri" panose="020F0502020204030204" pitchFamily="34" charset="0"/>
              </a:rPr>
              <a:t>                w </a:t>
            </a:r>
            <a:r>
              <a:rPr lang="pl-PL" dirty="0">
                <a:latin typeface="Calibri" panose="020F0502020204030204" pitchFamily="34" charset="0"/>
              </a:rPr>
              <a:t>kraju. Pod względem działań wojskowych, wojna zakończyła się całkowitym sukcesem wojsk koalicji antyirackiej. Oficjalnie wojna w Zatoce zakończyła się w </a:t>
            </a:r>
            <a:r>
              <a:rPr lang="pl-PL" b="1" dirty="0">
                <a:latin typeface="Calibri" panose="020F0502020204030204" pitchFamily="34" charset="0"/>
              </a:rPr>
              <a:t>maju 2003 r.</a:t>
            </a:r>
            <a:endParaRPr lang="pl-PL" b="1" dirty="0">
              <a:solidFill>
                <a:schemeClr val="bg1"/>
              </a:solidFill>
              <a:latin typeface="Calibri" panose="020F0502020204030204" pitchFamily="34" charset="0"/>
            </a:endParaRPr>
          </a:p>
          <a:p>
            <a:endParaRPr lang="pl-PL" dirty="0"/>
          </a:p>
        </p:txBody>
      </p:sp>
      <p:sp>
        <p:nvSpPr>
          <p:cNvPr id="10" name="pole tekstowe 9"/>
          <p:cNvSpPr txBox="1"/>
          <p:nvPr/>
        </p:nvSpPr>
        <p:spPr>
          <a:xfrm>
            <a:off x="251520" y="5203938"/>
            <a:ext cx="4320480" cy="307777"/>
          </a:xfrm>
          <a:prstGeom prst="rect">
            <a:avLst/>
          </a:prstGeom>
          <a:noFill/>
        </p:spPr>
        <p:txBody>
          <a:bodyPr wrap="square" rtlCol="0">
            <a:spAutoFit/>
          </a:bodyPr>
          <a:lstStyle/>
          <a:p>
            <a:r>
              <a:rPr lang="pl-PL" sz="1400" b="1" dirty="0" smtClean="0">
                <a:solidFill>
                  <a:prstClr val="black"/>
                </a:solidFill>
              </a:rPr>
              <a:t>.</a:t>
            </a:r>
            <a:endParaRPr lang="pl-PL" sz="1400" b="1" dirty="0">
              <a:solidFill>
                <a:prstClr val="black"/>
              </a:solidFill>
            </a:endParaRPr>
          </a:p>
        </p:txBody>
      </p:sp>
    </p:spTree>
    <p:extLst>
      <p:ext uri="{BB962C8B-B14F-4D97-AF65-F5344CB8AC3E}">
        <p14:creationId xmlns:p14="http://schemas.microsoft.com/office/powerpoint/2010/main" val="849311876"/>
      </p:ext>
    </p:extLst>
  </p:cSld>
  <p:clrMapOvr>
    <a:masterClrMapping/>
  </p:clrMapOvr>
  <p:transition spd="slow" advTm="7000">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p:txBody>
          <a:bodyPr>
            <a:normAutofit/>
          </a:bodyPr>
          <a:lstStyle/>
          <a:p>
            <a:pPr algn="ctr"/>
            <a:r>
              <a:rPr lang="pl-PL" sz="2800" b="1" dirty="0" smtClean="0"/>
              <a:t>Pojmanie Saddama Husajna</a:t>
            </a:r>
            <a:endParaRPr lang="pl-PL" sz="2800" b="1" dirty="0"/>
          </a:p>
        </p:txBody>
      </p:sp>
      <p:sp>
        <p:nvSpPr>
          <p:cNvPr id="3" name="Symbol zastępczy zawartości 2"/>
          <p:cNvSpPr>
            <a:spLocks noGrp="1"/>
          </p:cNvSpPr>
          <p:nvPr>
            <p:ph sz="quarter" idx="13"/>
          </p:nvPr>
        </p:nvSpPr>
        <p:spPr/>
        <p:txBody>
          <a:bodyPr>
            <a:normAutofit/>
          </a:bodyPr>
          <a:lstStyle/>
          <a:p>
            <a:pPr marL="0" indent="0">
              <a:buNone/>
            </a:pPr>
            <a:r>
              <a:rPr lang="pl-PL" dirty="0" smtClean="0"/>
              <a:t>.</a:t>
            </a:r>
            <a:endParaRPr lang="pl-PL" dirty="0"/>
          </a:p>
          <a:p>
            <a:pPr algn="ctr"/>
            <a:endParaRPr lang="pl-PL" dirty="0">
              <a:solidFill>
                <a:schemeClr val="bg1"/>
              </a:solidFill>
            </a:endParaRPr>
          </a:p>
          <a:p>
            <a:endParaRPr lang="pl-PL" dirty="0"/>
          </a:p>
        </p:txBody>
      </p:sp>
      <p:pic>
        <p:nvPicPr>
          <p:cNvPr id="1026"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4644008" y="2204864"/>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ymbol zastępczy tekstu 9"/>
          <p:cNvSpPr>
            <a:spLocks noGrp="1"/>
          </p:cNvSpPr>
          <p:nvPr>
            <p:ph type="body" sz="half" idx="4294967295"/>
          </p:nvPr>
        </p:nvSpPr>
        <p:spPr>
          <a:xfrm rot="-60000">
            <a:off x="883294" y="1991156"/>
            <a:ext cx="3688185" cy="3712256"/>
          </a:xfrm>
        </p:spPr>
        <p:txBody>
          <a:bodyPr>
            <a:noAutofit/>
          </a:bodyPr>
          <a:lstStyle/>
          <a:p>
            <a:pPr marL="0" lvl="0" indent="0">
              <a:buNone/>
            </a:pPr>
            <a:r>
              <a:rPr lang="pl-PL" sz="2200" dirty="0">
                <a:solidFill>
                  <a:prstClr val="black"/>
                </a:solidFill>
                <a:latin typeface="Calibri" panose="020F0502020204030204" pitchFamily="34" charset="0"/>
              </a:rPr>
              <a:t>Warto podkreślić, że pomimo oficjalnego zakończenia wojny w 2003 r. w Iraku dochodzi do bardzo wielu aktów przemocy (także wobec wojsk USA</a:t>
            </a:r>
            <a:r>
              <a:rPr lang="pl-PL" sz="2200" dirty="0" smtClean="0">
                <a:solidFill>
                  <a:prstClr val="black"/>
                </a:solidFill>
                <a:latin typeface="Calibri" panose="020F0502020204030204" pitchFamily="34" charset="0"/>
              </a:rPr>
              <a:t>), a </a:t>
            </a:r>
            <a:r>
              <a:rPr lang="pl-PL" sz="2200" dirty="0">
                <a:solidFill>
                  <a:prstClr val="black"/>
                </a:solidFill>
                <a:latin typeface="Calibri" panose="020F0502020204030204" pitchFamily="34" charset="0"/>
              </a:rPr>
              <a:t>sytuacja daleka jest od ustabilizowanej.                            Od zakończenia konfliktu                 do dnia dzisiejszego zginęło zdecydowanie więcej </a:t>
            </a:r>
            <a:r>
              <a:rPr lang="pl-PL" sz="2200" dirty="0" smtClean="0">
                <a:solidFill>
                  <a:prstClr val="black"/>
                </a:solidFill>
                <a:latin typeface="Calibri" panose="020F0502020204030204" pitchFamily="34" charset="0"/>
              </a:rPr>
              <a:t>cywilów                          </a:t>
            </a:r>
            <a:r>
              <a:rPr lang="pl-PL" sz="2200" dirty="0">
                <a:solidFill>
                  <a:prstClr val="black"/>
                </a:solidFill>
                <a:latin typeface="Calibri" panose="020F0502020204030204" pitchFamily="34" charset="0"/>
              </a:rPr>
              <a:t>i żołnierzy niż                                                        w trakcie krótkiej wojny.</a:t>
            </a:r>
          </a:p>
          <a:p>
            <a:endParaRPr lang="pl-PL" sz="2200" dirty="0">
              <a:latin typeface="Calibri" panose="020F0502020204030204" pitchFamily="34" charset="0"/>
            </a:endParaRPr>
          </a:p>
        </p:txBody>
      </p:sp>
    </p:spTree>
    <p:extLst>
      <p:ext uri="{BB962C8B-B14F-4D97-AF65-F5344CB8AC3E}">
        <p14:creationId xmlns:p14="http://schemas.microsoft.com/office/powerpoint/2010/main" val="471701639"/>
      </p:ext>
    </p:extLst>
  </p:cSld>
  <p:clrMapOvr>
    <a:masterClrMapping/>
  </p:clrMapOvr>
  <p:transition spd="slow" advTm="7000">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SKUTKI WOJNY</a:t>
            </a:r>
            <a:endParaRPr lang="pl-PL" dirty="0"/>
          </a:p>
        </p:txBody>
      </p:sp>
      <p:sp>
        <p:nvSpPr>
          <p:cNvPr id="3" name="Symbol zastępczy zawartości 2"/>
          <p:cNvSpPr>
            <a:spLocks noGrp="1"/>
          </p:cNvSpPr>
          <p:nvPr>
            <p:ph idx="1"/>
          </p:nvPr>
        </p:nvSpPr>
        <p:spPr/>
        <p:txBody>
          <a:bodyPr/>
          <a:lstStyle/>
          <a:p>
            <a:pPr marL="0" indent="0">
              <a:buNone/>
            </a:pPr>
            <a:r>
              <a:rPr lang="pl-PL" dirty="0"/>
              <a:t>1. Obalenie długoletniej dyktatury Saddama Husajna (a następnie skazanie go na śmierć – wyrok wykonano </a:t>
            </a:r>
            <a:r>
              <a:rPr lang="pl-PL" b="1" dirty="0"/>
              <a:t>30 grudnia 2006 r.</a:t>
            </a:r>
            <a:r>
              <a:rPr lang="pl-PL" dirty="0"/>
              <a:t> ).</a:t>
            </a:r>
            <a:br>
              <a:rPr lang="pl-PL" dirty="0"/>
            </a:br>
            <a:r>
              <a:rPr lang="pl-PL" dirty="0"/>
              <a:t>2. Wprowadzenie rządów demokratycznych, dążenie do stabilizacji w kraju.</a:t>
            </a:r>
            <a:br>
              <a:rPr lang="pl-PL" dirty="0"/>
            </a:br>
            <a:r>
              <a:rPr lang="pl-PL" dirty="0"/>
              <a:t>3. Nie znalezienie dowodów na wspieranie przez Irak </a:t>
            </a:r>
            <a:r>
              <a:rPr lang="pl-PL" dirty="0" smtClean="0"/>
              <a:t>terrorystów i </a:t>
            </a:r>
            <a:r>
              <a:rPr lang="pl-PL" dirty="0"/>
              <a:t>prowadzenie prac nad bronią masowego rażenia.</a:t>
            </a:r>
          </a:p>
          <a:p>
            <a:pPr marL="0" indent="0">
              <a:buNone/>
            </a:pPr>
            <a:endParaRPr lang="pl-PL" dirty="0"/>
          </a:p>
        </p:txBody>
      </p:sp>
    </p:spTree>
    <p:extLst>
      <p:ext uri="{BB962C8B-B14F-4D97-AF65-F5344CB8AC3E}">
        <p14:creationId xmlns:p14="http://schemas.microsoft.com/office/powerpoint/2010/main" val="1979516106"/>
      </p:ext>
    </p:extLst>
  </p:cSld>
  <p:clrMapOvr>
    <a:masterClrMapping/>
  </p:clrMapOvr>
  <p:transition spd="slow" advTm="7000">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r>
              <a:rPr lang="pl-PL" b="1" dirty="0"/>
              <a:t>Konflikt Izraelsko-Palestyński</a:t>
            </a:r>
          </a:p>
        </p:txBody>
      </p:sp>
      <p:sp>
        <p:nvSpPr>
          <p:cNvPr id="5" name="Symbol zastępczy zawartości 4"/>
          <p:cNvSpPr>
            <a:spLocks noGrp="1"/>
          </p:cNvSpPr>
          <p:nvPr>
            <p:ph idx="1"/>
          </p:nvPr>
        </p:nvSpPr>
        <p:spPr/>
        <p:txBody>
          <a:bodyPr/>
          <a:lstStyle/>
          <a:p>
            <a:pPr marL="0" indent="0" algn="just">
              <a:buNone/>
            </a:pPr>
            <a:r>
              <a:rPr lang="pl-PL" dirty="0">
                <a:latin typeface="Calibri" panose="020F0502020204030204" pitchFamily="34" charset="0"/>
              </a:rPr>
              <a:t>Palestynę w czasach starożytnych zasiedliły plemiona izraelskie, znane z Biblii. Stworzyło ono silne państwo ,które przechodziło różne koleje losu. Przyczyny wrogości Arabów wobec Żydów sięgają swymi korzeniami dalekiej przeszłości.</a:t>
            </a:r>
          </a:p>
        </p:txBody>
      </p:sp>
    </p:spTree>
    <p:extLst>
      <p:ext uri="{BB962C8B-B14F-4D97-AF65-F5344CB8AC3E}">
        <p14:creationId xmlns:p14="http://schemas.microsoft.com/office/powerpoint/2010/main" val="3564299034"/>
      </p:ext>
    </p:extLst>
  </p:cSld>
  <p:clrMapOvr>
    <a:masterClrMapping/>
  </p:clrMapOvr>
  <p:transition spd="slow" advTm="7000">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3608" y="836712"/>
            <a:ext cx="6965245" cy="1202485"/>
          </a:xfrm>
        </p:spPr>
        <p:txBody>
          <a:bodyPr>
            <a:normAutofit fontScale="90000"/>
          </a:bodyPr>
          <a:lstStyle/>
          <a:p>
            <a:r>
              <a:rPr lang="pl-PL" b="1" dirty="0"/>
              <a:t>Konflikt Izraelsko-Palestyński</a:t>
            </a:r>
            <a:endParaRPr lang="pl-PL" dirty="0"/>
          </a:p>
        </p:txBody>
      </p:sp>
      <p:sp>
        <p:nvSpPr>
          <p:cNvPr id="3" name="Symbol zastępczy zawartości 2"/>
          <p:cNvSpPr>
            <a:spLocks noGrp="1"/>
          </p:cNvSpPr>
          <p:nvPr>
            <p:ph idx="1"/>
          </p:nvPr>
        </p:nvSpPr>
        <p:spPr/>
        <p:txBody>
          <a:bodyPr>
            <a:normAutofit/>
          </a:bodyPr>
          <a:lstStyle/>
          <a:p>
            <a:pPr marL="0" lvl="0" indent="0" algn="just">
              <a:buNone/>
            </a:pPr>
            <a:r>
              <a:rPr lang="pl-PL" dirty="0">
                <a:latin typeface="Calibri" panose="020F0502020204030204" pitchFamily="34" charset="0"/>
              </a:rPr>
              <a:t>Wzmożona emigracja  żydowska na tereny Izraela i jej końcowy efekt, jakim było utworzenie w roku 1948 państwa Izrael całkowicie zmieniło sytuację ludności rodzimej, mieszkającej na tych terenach. Należy bowiem pamiętać </a:t>
            </a:r>
            <a:r>
              <a:rPr lang="pl-PL" dirty="0" smtClean="0">
                <a:latin typeface="Calibri" panose="020F0502020204030204" pitchFamily="34" charset="0"/>
              </a:rPr>
              <a:t> o </a:t>
            </a:r>
            <a:r>
              <a:rPr lang="pl-PL" dirty="0">
                <a:latin typeface="Calibri" panose="020F0502020204030204" pitchFamily="34" charset="0"/>
              </a:rPr>
              <a:t>tym, że tereny obecnej Palestyny nie były niezasiedlone. Od wieków już rozwijała się tam bujnie kultura arabska, nastawiona neutralnie lub wrogo do Żydów. </a:t>
            </a:r>
            <a:endParaRPr lang="pl-PL" dirty="0"/>
          </a:p>
        </p:txBody>
      </p:sp>
    </p:spTree>
    <p:extLst>
      <p:ext uri="{BB962C8B-B14F-4D97-AF65-F5344CB8AC3E}">
        <p14:creationId xmlns:p14="http://schemas.microsoft.com/office/powerpoint/2010/main" val="1613723924"/>
      </p:ext>
    </p:extLst>
  </p:cSld>
  <p:clrMapOvr>
    <a:masterClrMapping/>
  </p:clrMapOvr>
  <p:transition spd="slow" advTm="7000">
    <p:wheel spokes="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a:t>Konflikt Izraelsko-Palestyński</a:t>
            </a:r>
            <a:endParaRPr lang="pl-PL" dirty="0"/>
          </a:p>
        </p:txBody>
      </p:sp>
      <p:sp>
        <p:nvSpPr>
          <p:cNvPr id="3" name="Symbol zastępczy zawartości 2"/>
          <p:cNvSpPr>
            <a:spLocks noGrp="1"/>
          </p:cNvSpPr>
          <p:nvPr>
            <p:ph idx="1"/>
          </p:nvPr>
        </p:nvSpPr>
        <p:spPr/>
        <p:txBody>
          <a:bodyPr/>
          <a:lstStyle/>
          <a:p>
            <a:pPr marL="0" lvl="0" indent="0" algn="just">
              <a:buNone/>
            </a:pPr>
            <a:r>
              <a:rPr lang="pl-PL" dirty="0">
                <a:latin typeface="Calibri" panose="020F0502020204030204" pitchFamily="34" charset="0"/>
              </a:rPr>
              <a:t>Rdzenni mieszkańcy Palestyny traktowali napływających Żydów jako obcych, za to sami Żydzi widzieli w Palestyńczykach „okupantów” Ziemi Obiecanej  i zagrożeniem. ONZ chciało zapobiec możliwym konfliktom na tym obszarze przez ustalenie</a:t>
            </a:r>
            <a:r>
              <a:rPr lang="pl-PL" b="1" dirty="0">
                <a:latin typeface="Calibri" panose="020F0502020204030204" pitchFamily="34" charset="0"/>
              </a:rPr>
              <a:t> podziału Izraela</a:t>
            </a:r>
            <a:r>
              <a:rPr lang="pl-PL" dirty="0">
                <a:latin typeface="Calibri" panose="020F0502020204030204" pitchFamily="34" charset="0"/>
              </a:rPr>
              <a:t> na dwie duże strefy – palestyńską (mającą zagwarantowaną autonomię) i żydowską.</a:t>
            </a:r>
          </a:p>
          <a:p>
            <a:pPr marL="0" indent="0" algn="just">
              <a:buNone/>
            </a:pPr>
            <a:endParaRPr lang="pl-PL" dirty="0"/>
          </a:p>
        </p:txBody>
      </p:sp>
    </p:spTree>
    <p:extLst>
      <p:ext uri="{BB962C8B-B14F-4D97-AF65-F5344CB8AC3E}">
        <p14:creationId xmlns:p14="http://schemas.microsoft.com/office/powerpoint/2010/main" val="4155820185"/>
      </p:ext>
    </p:extLst>
  </p:cSld>
  <p:clrMapOvr>
    <a:masterClrMapping/>
  </p:clrMapOvr>
  <p:transition spd="slow" advTm="7000">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endParaRPr lang="pl-PL"/>
          </a:p>
        </p:txBody>
      </p:sp>
      <p:pic>
        <p:nvPicPr>
          <p:cNvPr id="7" name="Picture 2" descr="C:\Users\pcc\Desktop\Kurdii\Syropalestna.png"/>
          <p:cNvPicPr>
            <a:picLocks noGrp="1" noChangeAspect="1" noChangeArrowheads="1"/>
          </p:cNvPicPr>
          <p:nvPr>
            <p:ph idx="1"/>
          </p:nvPr>
        </p:nvPicPr>
        <p:blipFill>
          <a:blip r:embed="rId2" cstate="print"/>
          <a:stretch>
            <a:fillRect/>
          </a:stretch>
        </p:blipFill>
        <p:spPr bwMode="auto">
          <a:xfrm rot="60000">
            <a:off x="5116231" y="1102919"/>
            <a:ext cx="2516583" cy="4625975"/>
          </a:xfrm>
          <a:prstGeom prst="rect">
            <a:avLst/>
          </a:prstGeom>
          <a:noFill/>
        </p:spPr>
      </p:pic>
      <p:sp>
        <p:nvSpPr>
          <p:cNvPr id="6" name="Symbol zastępczy tekstu 5"/>
          <p:cNvSpPr>
            <a:spLocks noGrp="1"/>
          </p:cNvSpPr>
          <p:nvPr>
            <p:ph type="body" sz="half" idx="2"/>
          </p:nvPr>
        </p:nvSpPr>
        <p:spPr/>
        <p:txBody>
          <a:bodyPr/>
          <a:lstStyle/>
          <a:p>
            <a:endParaRPr lang="pl-PL"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1312"/>
            <a:ext cx="3528393" cy="4744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926754"/>
      </p:ext>
    </p:extLst>
  </p:cSld>
  <p:clrMapOvr>
    <a:masterClrMapping/>
  </p:clrMapOvr>
  <p:transition spd="slow" advTm="7000">
    <p:wheel spokes="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b="1" dirty="0"/>
              <a:t>Konflikt Izraelsko-Palestyński</a:t>
            </a:r>
            <a:endParaRPr lang="pl-PL" dirty="0"/>
          </a:p>
        </p:txBody>
      </p:sp>
      <p:sp>
        <p:nvSpPr>
          <p:cNvPr id="6" name="Symbol zastępczy zawartości 5"/>
          <p:cNvSpPr>
            <a:spLocks noGrp="1"/>
          </p:cNvSpPr>
          <p:nvPr>
            <p:ph idx="1"/>
          </p:nvPr>
        </p:nvSpPr>
        <p:spPr/>
        <p:txBody>
          <a:bodyPr>
            <a:normAutofit/>
          </a:bodyPr>
          <a:lstStyle/>
          <a:p>
            <a:pPr marL="0" indent="0" algn="just">
              <a:buNone/>
            </a:pPr>
            <a:r>
              <a:rPr lang="pl-PL" dirty="0">
                <a:latin typeface="Calibri" panose="020F0502020204030204" pitchFamily="34" charset="0"/>
              </a:rPr>
              <a:t>Kolejne posunięcie należało jednak do sił żydowskich, które w roku 1967, podczas wojny sześciodniowej odbiły z rąk Palestyńczyków Jerozolimę. Terytorium Palestyny znacznie się skurczyło. Wtedy też doszło do zmiany taktyki działania sił palestyńskich – zamiast otwartej walki rozpoczęła się wojna partyzancka </a:t>
            </a:r>
            <a:r>
              <a:rPr lang="pl-PL" dirty="0" smtClean="0">
                <a:latin typeface="Calibri" panose="020F0502020204030204" pitchFamily="34" charset="0"/>
              </a:rPr>
              <a:t>                                   i </a:t>
            </a:r>
            <a:r>
              <a:rPr lang="pl-PL" dirty="0">
                <a:latin typeface="Calibri" panose="020F0502020204030204" pitchFamily="34" charset="0"/>
              </a:rPr>
              <a:t>terrorystyczna. Izrael stał się rozdartym krajem. </a:t>
            </a:r>
          </a:p>
        </p:txBody>
      </p:sp>
    </p:spTree>
    <p:extLst>
      <p:ext uri="{BB962C8B-B14F-4D97-AF65-F5344CB8AC3E}">
        <p14:creationId xmlns:p14="http://schemas.microsoft.com/office/powerpoint/2010/main" val="451708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wind"/>
      </p:transition>
    </mc:Choice>
    <mc:Fallback xmlns="">
      <p:transition spd="slow" advTm="7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a:t>Konflikt Izraelsko-Palestyński</a:t>
            </a:r>
            <a:endParaRPr lang="pl-PL" dirty="0"/>
          </a:p>
        </p:txBody>
      </p:sp>
      <p:sp>
        <p:nvSpPr>
          <p:cNvPr id="3" name="Symbol zastępczy zawartości 2"/>
          <p:cNvSpPr>
            <a:spLocks noGrp="1"/>
          </p:cNvSpPr>
          <p:nvPr>
            <p:ph idx="1"/>
          </p:nvPr>
        </p:nvSpPr>
        <p:spPr/>
        <p:txBody>
          <a:bodyPr/>
          <a:lstStyle/>
          <a:p>
            <a:pPr marL="0" indent="0" algn="just">
              <a:buNone/>
            </a:pPr>
            <a:r>
              <a:rPr lang="pl-PL" dirty="0">
                <a:latin typeface="Calibri" panose="020F0502020204030204" pitchFamily="34" charset="0"/>
              </a:rPr>
              <a:t>Sytuację pogorszyło jeszcze ogłoszone przez Palestyńczyków w 1988 roku powołanie Autonomii Palestyńskiej, formalnie niezależnego państwa, okupowanego przez Izrael. Oczywiście istnienie Autonomii nie zostało oficjalnie uznane przez sojuszników Izraela, zaś przyjęte przez jego wrogów. </a:t>
            </a:r>
          </a:p>
          <a:p>
            <a:endParaRPr lang="pl-PL" dirty="0">
              <a:latin typeface="Calibri" panose="020F0502020204030204" pitchFamily="34" charset="0"/>
            </a:endParaRPr>
          </a:p>
          <a:p>
            <a:pPr marL="0" indent="0">
              <a:buNone/>
            </a:pPr>
            <a:endParaRPr lang="pl-PL" dirty="0"/>
          </a:p>
        </p:txBody>
      </p:sp>
    </p:spTree>
    <p:extLst>
      <p:ext uri="{BB962C8B-B14F-4D97-AF65-F5344CB8AC3E}">
        <p14:creationId xmlns:p14="http://schemas.microsoft.com/office/powerpoint/2010/main" val="2619111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wind"/>
      </p:transition>
    </mc:Choice>
    <mc:Fallback xmlns="">
      <p:transition spd="slow" advTm="7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r>
              <a:rPr lang="pl-PL" b="1" dirty="0"/>
              <a:t>Konflikt Izraelsko-Palestyński</a:t>
            </a:r>
            <a:endParaRPr lang="pl-PL" dirty="0"/>
          </a:p>
        </p:txBody>
      </p:sp>
      <p:sp>
        <p:nvSpPr>
          <p:cNvPr id="5" name="Symbol zastępczy zawartości 4"/>
          <p:cNvSpPr>
            <a:spLocks noGrp="1"/>
          </p:cNvSpPr>
          <p:nvPr>
            <p:ph idx="1"/>
          </p:nvPr>
        </p:nvSpPr>
        <p:spPr/>
        <p:txBody>
          <a:bodyPr>
            <a:normAutofit fontScale="92500"/>
          </a:bodyPr>
          <a:lstStyle/>
          <a:p>
            <a:pPr marL="0" indent="0" algn="just">
              <a:buNone/>
            </a:pPr>
            <a:r>
              <a:rPr lang="pl-PL" dirty="0">
                <a:latin typeface="Calibri" panose="020F0502020204030204" pitchFamily="34" charset="0"/>
              </a:rPr>
              <a:t>Powstanie i zryw Palestyńczyków zapoczątkował kolejną serię walk  </a:t>
            </a:r>
            <a:r>
              <a:rPr lang="pl-PL" dirty="0" smtClean="0">
                <a:latin typeface="Calibri" panose="020F0502020204030204" pitchFamily="34" charset="0"/>
              </a:rPr>
              <a:t>i </a:t>
            </a:r>
            <a:r>
              <a:rPr lang="pl-PL" dirty="0">
                <a:latin typeface="Calibri" panose="020F0502020204030204" pitchFamily="34" charset="0"/>
              </a:rPr>
              <a:t>zamachów terrorystycznych, przeprowadzanych przez radykalne odłamy. Po każdym zamachu dochodziło do ekspedycji karnej               w głąb Autonomii, wysiedlania Palestyńczyków </a:t>
            </a:r>
            <a:r>
              <a:rPr lang="pl-PL" dirty="0" smtClean="0">
                <a:latin typeface="Calibri" panose="020F0502020204030204" pitchFamily="34" charset="0"/>
              </a:rPr>
              <a:t>              i </a:t>
            </a:r>
            <a:r>
              <a:rPr lang="pl-PL" dirty="0">
                <a:latin typeface="Calibri" panose="020F0502020204030204" pitchFamily="34" charset="0"/>
              </a:rPr>
              <a:t>różnorakich szykan, które w odpowiedzi powodowały kolejne ataki. Do głosu dochodziły coraz bardziej radykalne odłamy bojowe Palestyńczyków, w tym organizacja partyzancka                            (i terrorystyczna) Hamas.</a:t>
            </a:r>
          </a:p>
          <a:p>
            <a:endParaRPr lang="pl-PL" dirty="0"/>
          </a:p>
          <a:p>
            <a:pPr marL="0" indent="0">
              <a:buNone/>
            </a:pPr>
            <a:endParaRPr lang="pl-PL" dirty="0"/>
          </a:p>
        </p:txBody>
      </p:sp>
    </p:spTree>
    <p:extLst>
      <p:ext uri="{BB962C8B-B14F-4D97-AF65-F5344CB8AC3E}">
        <p14:creationId xmlns:p14="http://schemas.microsoft.com/office/powerpoint/2010/main" val="221143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wind"/>
      </p:transition>
    </mc:Choice>
    <mc:Fallback xmlns="">
      <p:transition spd="slow" advTm="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9592" y="260648"/>
            <a:ext cx="7772400" cy="1143000"/>
          </a:xfrm>
        </p:spPr>
        <p:txBody>
          <a:bodyPr/>
          <a:lstStyle/>
          <a:p>
            <a:pPr algn="ctr"/>
            <a:r>
              <a:rPr lang="pl-PL" b="1" dirty="0">
                <a:solidFill>
                  <a:schemeClr val="tx1"/>
                </a:solidFill>
                <a:latin typeface="Calibri" panose="020F0502020204030204" pitchFamily="34" charset="0"/>
              </a:rPr>
              <a:t>PRZYCZYNY KONFLIKTÓW</a:t>
            </a:r>
            <a:endParaRPr lang="pl-PL" b="1" dirty="0">
              <a:solidFill>
                <a:schemeClr val="tx1"/>
              </a:solidFill>
            </a:endParaRPr>
          </a:p>
        </p:txBody>
      </p:sp>
      <p:sp>
        <p:nvSpPr>
          <p:cNvPr id="3" name="Symbol zastępczy zawartości 2"/>
          <p:cNvSpPr>
            <a:spLocks noGrp="1"/>
          </p:cNvSpPr>
          <p:nvPr>
            <p:ph idx="1"/>
          </p:nvPr>
        </p:nvSpPr>
        <p:spPr/>
        <p:txBody>
          <a:bodyPr>
            <a:normAutofit lnSpcReduction="10000"/>
          </a:bodyPr>
          <a:lstStyle/>
          <a:p>
            <a:pPr algn="just">
              <a:buFont typeface="Wingdings" panose="05000000000000000000" pitchFamily="2" charset="2"/>
              <a:buChar char="§"/>
            </a:pPr>
            <a:r>
              <a:rPr lang="pl-PL" sz="2400" dirty="0" smtClean="0">
                <a:latin typeface="Calibri" panose="020F0502020204030204" pitchFamily="34" charset="0"/>
              </a:rPr>
              <a:t>przekonania </a:t>
            </a:r>
            <a:r>
              <a:rPr lang="pl-PL" sz="2400" b="1" dirty="0">
                <a:latin typeface="Calibri" panose="020F0502020204030204" pitchFamily="34" charset="0"/>
              </a:rPr>
              <a:t>religijne</a:t>
            </a:r>
            <a:r>
              <a:rPr lang="pl-PL" sz="2400" dirty="0">
                <a:latin typeface="Calibri" panose="020F0502020204030204" pitchFamily="34" charset="0"/>
              </a:rPr>
              <a:t> – zasady niektórych religii określają innowierców jako wrogów, </a:t>
            </a:r>
            <a:r>
              <a:rPr lang="pl-PL" sz="2400" dirty="0" smtClean="0">
                <a:latin typeface="Calibri" panose="020F0502020204030204" pitchFamily="34" charset="0"/>
              </a:rPr>
              <a:t>             co </a:t>
            </a:r>
            <a:r>
              <a:rPr lang="pl-PL" sz="2400" dirty="0">
                <a:latin typeface="Calibri" panose="020F0502020204030204" pitchFamily="34" charset="0"/>
              </a:rPr>
              <a:t>jednoznacznie </a:t>
            </a:r>
            <a:r>
              <a:rPr lang="pl-PL" sz="2400" dirty="0" smtClean="0">
                <a:latin typeface="Calibri" panose="020F0502020204030204" pitchFamily="34" charset="0"/>
              </a:rPr>
              <a:t>kształtuje </a:t>
            </a:r>
            <a:r>
              <a:rPr lang="pl-PL" sz="2400" dirty="0">
                <a:latin typeface="Calibri" panose="020F0502020204030204" pitchFamily="34" charset="0"/>
              </a:rPr>
              <a:t>światopogląd ich wyznawców, np. muzułmanów (wyznawców Islamu</a:t>
            </a:r>
            <a:r>
              <a:rPr lang="pl-PL" sz="2400" dirty="0" smtClean="0">
                <a:latin typeface="Calibri" panose="020F0502020204030204" pitchFamily="34" charset="0"/>
              </a:rPr>
              <a:t>);</a:t>
            </a:r>
          </a:p>
          <a:p>
            <a:pPr algn="just">
              <a:buFont typeface="Wingdings" panose="05000000000000000000" pitchFamily="2" charset="2"/>
              <a:buChar char="§"/>
            </a:pPr>
            <a:r>
              <a:rPr lang="pl-PL" sz="2400" dirty="0" smtClean="0">
                <a:latin typeface="Calibri" panose="020F0502020204030204" pitchFamily="34" charset="0"/>
              </a:rPr>
              <a:t>grupy </a:t>
            </a:r>
            <a:r>
              <a:rPr lang="pl-PL" sz="2400" b="1" dirty="0">
                <a:latin typeface="Calibri" panose="020F0502020204030204" pitchFamily="34" charset="0"/>
              </a:rPr>
              <a:t>etniczne</a:t>
            </a:r>
            <a:r>
              <a:rPr lang="pl-PL" sz="2400" dirty="0">
                <a:latin typeface="Calibri" panose="020F0502020204030204" pitchFamily="34" charset="0"/>
              </a:rPr>
              <a:t> – mniejszości narodowe często bywają dyskryminowane, co negatywnie wpływa na stosunki między zainteresowanymi stronami, np. problem ludności polskiej na Białorusi.</a:t>
            </a:r>
          </a:p>
          <a:p>
            <a:endParaRPr lang="pl-PL" sz="2400" dirty="0"/>
          </a:p>
        </p:txBody>
      </p:sp>
    </p:spTree>
    <p:extLst>
      <p:ext uri="{BB962C8B-B14F-4D97-AF65-F5344CB8AC3E}">
        <p14:creationId xmlns:p14="http://schemas.microsoft.com/office/powerpoint/2010/main" val="2543292890"/>
      </p:ext>
    </p:extLst>
  </p:cSld>
  <p:clrMapOvr>
    <a:masterClrMapping/>
  </p:clrMapOvr>
  <mc:AlternateContent xmlns:mc="http://schemas.openxmlformats.org/markup-compatibility/2006" xmlns:p14="http://schemas.microsoft.com/office/powerpoint/2010/main">
    <mc:Choice Requires="p14">
      <p:transition spd="slow" p14:dur="3400" advTm="7000">
        <p14:reveal/>
      </p:transition>
    </mc:Choice>
    <mc:Fallback xmlns="">
      <p:transition spd="slow" advTm="7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fontScale="90000"/>
          </a:bodyPr>
          <a:lstStyle/>
          <a:p>
            <a:pPr algn="ctr"/>
            <a:r>
              <a:rPr lang="pl-PL" dirty="0" smtClean="0"/>
              <a:t>Terytoria kontrolowane przez Palestyńczyków                w 2017 r.</a:t>
            </a:r>
            <a:endParaRPr lang="pl-PL" dirty="0"/>
          </a:p>
        </p:txBody>
      </p:sp>
      <p:sp>
        <p:nvSpPr>
          <p:cNvPr id="2" name="Symbol zastępczy obrazu 1"/>
          <p:cNvSpPr>
            <a:spLocks noGrp="1"/>
          </p:cNvSpPr>
          <p:nvPr>
            <p:ph type="pic" idx="1"/>
          </p:nvPr>
        </p:nvSpPr>
        <p:spPr/>
      </p:sp>
      <p:sp>
        <p:nvSpPr>
          <p:cNvPr id="3" name="Symbol zastępczy tekstu 2"/>
          <p:cNvSpPr>
            <a:spLocks noGrp="1"/>
          </p:cNvSpPr>
          <p:nvPr>
            <p:ph type="body" sz="half" idx="2"/>
          </p:nvPr>
        </p:nvSpPr>
        <p:spPr/>
        <p:txBody>
          <a:bodyPr/>
          <a:lstStyle/>
          <a:p>
            <a:endParaRPr lang="pl-PL"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124744"/>
            <a:ext cx="3384376"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2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wind"/>
      </p:transition>
    </mc:Choice>
    <mc:Fallback xmlns="">
      <p:transition spd="slow" advTm="7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normAutofit fontScale="90000"/>
          </a:bodyPr>
          <a:lstStyle/>
          <a:p>
            <a:r>
              <a:rPr lang="pl-PL" b="1" dirty="0"/>
              <a:t>Konflikt Izraelsko-Palestyński</a:t>
            </a:r>
            <a:endParaRPr lang="pl-PL" dirty="0"/>
          </a:p>
        </p:txBody>
      </p:sp>
      <p:sp>
        <p:nvSpPr>
          <p:cNvPr id="6" name="Symbol zastępczy zawartości 5"/>
          <p:cNvSpPr>
            <a:spLocks noGrp="1"/>
          </p:cNvSpPr>
          <p:nvPr>
            <p:ph idx="1"/>
          </p:nvPr>
        </p:nvSpPr>
        <p:spPr/>
        <p:txBody>
          <a:bodyPr>
            <a:normAutofit fontScale="92500" lnSpcReduction="20000"/>
          </a:bodyPr>
          <a:lstStyle/>
          <a:p>
            <a:pPr marL="0" indent="0" algn="just">
              <a:buNone/>
            </a:pPr>
            <a:r>
              <a:rPr lang="pl-PL" sz="2800" dirty="0">
                <a:latin typeface="Calibri" panose="020F0502020204030204" pitchFamily="34" charset="0"/>
              </a:rPr>
              <a:t>Przez krótki czas wydawało się, że porozumienie stron może być osiągnięte. Było to zasługą charyzmatycznego przywódcy palestyńskiego, </a:t>
            </a:r>
            <a:r>
              <a:rPr lang="pl-PL" sz="2800" dirty="0" err="1">
                <a:latin typeface="Calibri" panose="020F0502020204030204" pitchFamily="34" charset="0"/>
              </a:rPr>
              <a:t>Jasira</a:t>
            </a:r>
            <a:r>
              <a:rPr lang="pl-PL" sz="2800" dirty="0">
                <a:latin typeface="Calibri" panose="020F0502020204030204" pitchFamily="34" charset="0"/>
              </a:rPr>
              <a:t> Arafata. Udało mu się nakłonić większość sił palestyńskich do zawieszenia broni </a:t>
            </a:r>
            <a:r>
              <a:rPr lang="pl-PL" sz="2800" dirty="0" smtClean="0">
                <a:latin typeface="Calibri" panose="020F0502020204030204" pitchFamily="34" charset="0"/>
              </a:rPr>
              <a:t>                               i </a:t>
            </a:r>
            <a:r>
              <a:rPr lang="pl-PL" sz="2800" dirty="0">
                <a:latin typeface="Calibri" panose="020F0502020204030204" pitchFamily="34" charset="0"/>
              </a:rPr>
              <a:t>negocjacji. Niestety, wraz z jego (do dzisiaj nie do końca wyjaśnioną) śmiercią w roku 2004 negocjacje utknęły  w martwym punkcie. Już wkrótce doszło też do wznowienia walk.</a:t>
            </a:r>
          </a:p>
          <a:p>
            <a:endParaRPr lang="pl-PL" dirty="0"/>
          </a:p>
        </p:txBody>
      </p:sp>
    </p:spTree>
    <p:extLst>
      <p:ext uri="{BB962C8B-B14F-4D97-AF65-F5344CB8AC3E}">
        <p14:creationId xmlns:p14="http://schemas.microsoft.com/office/powerpoint/2010/main" val="433954013"/>
      </p:ext>
    </p:extLst>
  </p:cSld>
  <p:clrMapOvr>
    <a:masterClrMapping/>
  </p:clrMapOvr>
  <p:transition spd="slow" advTm="7000">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a:t>Konflikt Izraelsko-Palestyński</a:t>
            </a:r>
            <a:endParaRPr lang="pl-PL" dirty="0"/>
          </a:p>
        </p:txBody>
      </p:sp>
      <p:sp>
        <p:nvSpPr>
          <p:cNvPr id="3" name="Symbol zastępczy zawartości 2"/>
          <p:cNvSpPr>
            <a:spLocks noGrp="1"/>
          </p:cNvSpPr>
          <p:nvPr>
            <p:ph idx="1"/>
          </p:nvPr>
        </p:nvSpPr>
        <p:spPr/>
        <p:txBody>
          <a:bodyPr>
            <a:normAutofit fontScale="92500" lnSpcReduction="20000"/>
          </a:bodyPr>
          <a:lstStyle/>
          <a:p>
            <a:pPr marL="0" indent="0" algn="just">
              <a:lnSpc>
                <a:spcPct val="150000"/>
              </a:lnSpc>
              <a:buNone/>
            </a:pPr>
            <a:r>
              <a:rPr lang="pl-PL" sz="2400" dirty="0">
                <a:latin typeface="Calibri" panose="020F0502020204030204" pitchFamily="34" charset="0"/>
              </a:rPr>
              <a:t>W chwili obecnej nie wydaje się, by pokój na terenie </a:t>
            </a:r>
            <a:r>
              <a:rPr lang="pl-PL" sz="2400" dirty="0" smtClean="0">
                <a:latin typeface="Calibri" panose="020F0502020204030204" pitchFamily="34" charset="0"/>
              </a:rPr>
              <a:t>Izraela i </a:t>
            </a:r>
            <a:r>
              <a:rPr lang="pl-PL" sz="2400" dirty="0">
                <a:latin typeface="Calibri" panose="020F0502020204030204" pitchFamily="34" charset="0"/>
              </a:rPr>
              <a:t>Autonomii mógł zostać osiągnięty </a:t>
            </a:r>
            <a:r>
              <a:rPr lang="pl-PL" sz="2400" dirty="0" smtClean="0">
                <a:latin typeface="Calibri" panose="020F0502020204030204" pitchFamily="34" charset="0"/>
              </a:rPr>
              <a:t>                            w </a:t>
            </a:r>
            <a:r>
              <a:rPr lang="pl-PL" sz="2400" dirty="0">
                <a:latin typeface="Calibri" panose="020F0502020204030204" pitchFamily="34" charset="0"/>
              </a:rPr>
              <a:t>najbliższym czasie. </a:t>
            </a:r>
            <a:r>
              <a:rPr lang="pl-PL" sz="2400" dirty="0" smtClean="0">
                <a:latin typeface="Calibri" panose="020F0502020204030204" pitchFamily="34" charset="0"/>
              </a:rPr>
              <a:t> Obie </a:t>
            </a:r>
            <a:r>
              <a:rPr lang="pl-PL" sz="2400" dirty="0">
                <a:latin typeface="Calibri" panose="020F0502020204030204" pitchFamily="34" charset="0"/>
              </a:rPr>
              <a:t>strony widzą bowiem </a:t>
            </a:r>
            <a:r>
              <a:rPr lang="pl-PL" sz="2400" dirty="0" smtClean="0">
                <a:latin typeface="Calibri" panose="020F0502020204030204" pitchFamily="34" charset="0"/>
              </a:rPr>
              <a:t>                w </a:t>
            </a:r>
            <a:r>
              <a:rPr lang="pl-PL" sz="2400" dirty="0">
                <a:latin typeface="Calibri" panose="020F0502020204030204" pitchFamily="34" charset="0"/>
              </a:rPr>
              <a:t>przeciwniku śmiertelnego wroga, </a:t>
            </a:r>
            <a:r>
              <a:rPr lang="pl-PL" sz="2400" dirty="0" smtClean="0">
                <a:latin typeface="Calibri" panose="020F0502020204030204" pitchFamily="34" charset="0"/>
              </a:rPr>
              <a:t>a </a:t>
            </a:r>
            <a:r>
              <a:rPr lang="pl-PL" sz="2400" dirty="0">
                <a:latin typeface="Calibri" panose="020F0502020204030204" pitchFamily="34" charset="0"/>
              </a:rPr>
              <a:t>swoje bezpieczeństwo uzależniają od jego całkowitej eliminacji. Niestety, </a:t>
            </a:r>
            <a:r>
              <a:rPr lang="pl-PL" sz="2400" dirty="0" smtClean="0">
                <a:latin typeface="Calibri" panose="020F0502020204030204" pitchFamily="34" charset="0"/>
              </a:rPr>
              <a:t> </a:t>
            </a:r>
            <a:r>
              <a:rPr lang="pl-PL" sz="2400" dirty="0">
                <a:latin typeface="Calibri" panose="020F0502020204030204" pitchFamily="34" charset="0"/>
              </a:rPr>
              <a:t>w </a:t>
            </a:r>
            <a:r>
              <a:rPr lang="pl-PL" sz="2400" dirty="0" smtClean="0">
                <a:latin typeface="Calibri" panose="020F0502020204030204" pitchFamily="34" charset="0"/>
              </a:rPr>
              <a:t> tym konflikcie </a:t>
            </a:r>
            <a:r>
              <a:rPr lang="pl-PL" sz="2400" dirty="0">
                <a:latin typeface="Calibri" panose="020F0502020204030204" pitchFamily="34" charset="0"/>
              </a:rPr>
              <a:t>bezsilne są zarówno władze obu bloków, jak również opinia międzynarodowa.</a:t>
            </a:r>
          </a:p>
          <a:p>
            <a:endParaRPr lang="pl-PL" dirty="0">
              <a:latin typeface="Calibri" panose="020F0502020204030204" pitchFamily="34" charset="0"/>
            </a:endParaRPr>
          </a:p>
        </p:txBody>
      </p:sp>
    </p:spTree>
    <p:extLst>
      <p:ext uri="{BB962C8B-B14F-4D97-AF65-F5344CB8AC3E}">
        <p14:creationId xmlns:p14="http://schemas.microsoft.com/office/powerpoint/2010/main" val="1848533416"/>
      </p:ext>
    </p:extLst>
  </p:cSld>
  <p:clrMapOvr>
    <a:masterClrMapping/>
  </p:clrMapOvr>
  <p:transition spd="slow" advTm="7000">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iblioteka\Desktop\314363_art2.jpg"/>
          <p:cNvPicPr>
            <a:picLocks noChangeAspect="1" noChangeArrowheads="1"/>
          </p:cNvPicPr>
          <p:nvPr/>
        </p:nvPicPr>
        <p:blipFill>
          <a:blip r:embed="rId2" cstate="print"/>
          <a:srcRect/>
          <a:stretch>
            <a:fillRect/>
          </a:stretch>
        </p:blipFill>
        <p:spPr bwMode="auto">
          <a:xfrm>
            <a:off x="683568" y="548680"/>
            <a:ext cx="7779133" cy="5805264"/>
          </a:xfrm>
          <a:prstGeom prst="rect">
            <a:avLst/>
          </a:prstGeom>
          <a:noFill/>
        </p:spPr>
      </p:pic>
    </p:spTree>
    <p:extLst>
      <p:ext uri="{BB962C8B-B14F-4D97-AF65-F5344CB8AC3E}">
        <p14:creationId xmlns:p14="http://schemas.microsoft.com/office/powerpoint/2010/main" val="1103249921"/>
      </p:ext>
    </p:extLst>
  </p:cSld>
  <p:clrMapOvr>
    <a:masterClrMapping/>
  </p:clrMapOvr>
  <p:transition spd="slow" advTm="7000">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latin typeface="Calibri" panose="020F0502020204030204" pitchFamily="34" charset="0"/>
              </a:rPr>
              <a:t>Konflikt trwa do dziś</a:t>
            </a:r>
            <a:endParaRPr lang="pl-PL" b="1" dirty="0">
              <a:latin typeface="Calibri" panose="020F0502020204030204" pitchFamily="34" charset="0"/>
            </a:endParaRPr>
          </a:p>
        </p:txBody>
      </p:sp>
      <p:sp>
        <p:nvSpPr>
          <p:cNvPr id="5" name="Symbol zastępczy zawartości 4"/>
          <p:cNvSpPr>
            <a:spLocks noGrp="1"/>
          </p:cNvSpPr>
          <p:nvPr>
            <p:ph type="body" sz="half" idx="2"/>
          </p:nvPr>
        </p:nvSpPr>
        <p:spPr>
          <a:xfrm rot="-60000">
            <a:off x="1205745" y="3599426"/>
            <a:ext cx="3044952" cy="2103120"/>
          </a:xfrm>
        </p:spPr>
        <p:txBody>
          <a:bodyPr>
            <a:normAutofit fontScale="92500"/>
          </a:bodyPr>
          <a:lstStyle/>
          <a:p>
            <a:pPr marL="0" indent="0" algn="just">
              <a:lnSpc>
                <a:spcPct val="150000"/>
              </a:lnSpc>
              <a:buNone/>
            </a:pPr>
            <a:r>
              <a:rPr lang="pl-PL" sz="2400" dirty="0" smtClean="0">
                <a:latin typeface="Calibri" panose="020F0502020204030204" pitchFamily="34" charset="0"/>
              </a:rPr>
              <a:t>Dodać </a:t>
            </a:r>
            <a:r>
              <a:rPr lang="pl-PL" sz="2400" dirty="0">
                <a:latin typeface="Calibri" panose="020F0502020204030204" pitchFamily="34" charset="0"/>
              </a:rPr>
              <a:t>należy, że Donald </a:t>
            </a:r>
            <a:r>
              <a:rPr lang="pl-PL" sz="2400" dirty="0" err="1">
                <a:latin typeface="Calibri" panose="020F0502020204030204" pitchFamily="34" charset="0"/>
              </a:rPr>
              <a:t>Trump</a:t>
            </a:r>
            <a:r>
              <a:rPr lang="pl-PL" sz="2400" dirty="0">
                <a:latin typeface="Calibri" panose="020F0502020204030204" pitchFamily="34" charset="0"/>
              </a:rPr>
              <a:t> chce przenieść stolicę Izraela do Jerozolimy…</a:t>
            </a:r>
          </a:p>
          <a:p>
            <a:endParaRPr lang="pl-PL" dirty="0"/>
          </a:p>
        </p:txBody>
      </p:sp>
      <p:pic>
        <p:nvPicPr>
          <p:cNvPr id="1229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8627" r="28627"/>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898572"/>
      </p:ext>
    </p:extLst>
  </p:cSld>
  <p:clrMapOvr>
    <a:masterClrMapping/>
  </p:clrMapOvr>
  <p:transition spd="slow" advTm="7000">
    <p:randomBar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b="1" dirty="0" smtClean="0"/>
              <a:t>SKUTKI</a:t>
            </a:r>
            <a:endParaRPr lang="pl-PL" b="1" dirty="0"/>
          </a:p>
        </p:txBody>
      </p:sp>
      <p:sp>
        <p:nvSpPr>
          <p:cNvPr id="6" name="Symbol zastępczy zawartości 5"/>
          <p:cNvSpPr>
            <a:spLocks noGrp="1"/>
          </p:cNvSpPr>
          <p:nvPr>
            <p:ph idx="1"/>
          </p:nvPr>
        </p:nvSpPr>
        <p:spPr/>
        <p:txBody>
          <a:bodyPr>
            <a:normAutofit fontScale="85000" lnSpcReduction="20000"/>
          </a:bodyPr>
          <a:lstStyle/>
          <a:p>
            <a:r>
              <a:rPr lang="pl-PL" sz="3600" dirty="0">
                <a:latin typeface="Calibri" panose="020F0502020204030204" pitchFamily="34" charset="0"/>
              </a:rPr>
              <a:t>Śmierć wielu tysięcy ludzi. </a:t>
            </a:r>
          </a:p>
          <a:p>
            <a:r>
              <a:rPr lang="pl-PL" sz="3600" dirty="0" smtClean="0">
                <a:latin typeface="Calibri" panose="020F0502020204030204" pitchFamily="34" charset="0"/>
              </a:rPr>
              <a:t>Palestyńczycy </a:t>
            </a:r>
            <a:r>
              <a:rPr lang="pl-PL" sz="3600" dirty="0">
                <a:latin typeface="Calibri" panose="020F0502020204030204" pitchFamily="34" charset="0"/>
              </a:rPr>
              <a:t>pozbawieni są ojczyzny.</a:t>
            </a:r>
          </a:p>
          <a:p>
            <a:r>
              <a:rPr lang="pl-PL" sz="3600" dirty="0" smtClean="0">
                <a:latin typeface="Calibri" panose="020F0502020204030204" pitchFamily="34" charset="0"/>
              </a:rPr>
              <a:t>Ciągły </a:t>
            </a:r>
            <a:r>
              <a:rPr lang="pl-PL" sz="3600" dirty="0">
                <a:latin typeface="Calibri" panose="020F0502020204030204" pitchFamily="34" charset="0"/>
              </a:rPr>
              <a:t>niepokój polityczny i religijny.</a:t>
            </a:r>
          </a:p>
          <a:p>
            <a:r>
              <a:rPr lang="pl-PL" sz="3600" dirty="0" smtClean="0">
                <a:latin typeface="Calibri" panose="020F0502020204030204" pitchFamily="34" charset="0"/>
              </a:rPr>
              <a:t>Pozbawienie </a:t>
            </a:r>
            <a:r>
              <a:rPr lang="pl-PL" sz="3600" dirty="0">
                <a:latin typeface="Calibri" panose="020F0502020204030204" pitchFamily="34" charset="0"/>
              </a:rPr>
              <a:t>ludzi prawa </a:t>
            </a:r>
            <a:r>
              <a:rPr lang="pl-PL" sz="3600" dirty="0" smtClean="0">
                <a:latin typeface="Calibri" panose="020F0502020204030204" pitchFamily="34" charset="0"/>
              </a:rPr>
              <a:t>                           o </a:t>
            </a:r>
            <a:r>
              <a:rPr lang="pl-PL" sz="3600" dirty="0">
                <a:latin typeface="Calibri" panose="020F0502020204030204" pitchFamily="34" charset="0"/>
              </a:rPr>
              <a:t>decydowaniu o </a:t>
            </a:r>
            <a:r>
              <a:rPr lang="pl-PL" sz="3600" dirty="0" smtClean="0">
                <a:latin typeface="Calibri" panose="020F0502020204030204" pitchFamily="34" charset="0"/>
              </a:rPr>
              <a:t>różnych sprawach </a:t>
            </a:r>
            <a:r>
              <a:rPr lang="pl-PL" sz="3600" dirty="0">
                <a:latin typeface="Calibri" panose="020F0502020204030204" pitchFamily="34" charset="0"/>
              </a:rPr>
              <a:t>w kraju.</a:t>
            </a:r>
          </a:p>
          <a:p>
            <a:r>
              <a:rPr lang="pl-PL" sz="3600" dirty="0" smtClean="0">
                <a:latin typeface="Calibri" panose="020F0502020204030204" pitchFamily="34" charset="0"/>
              </a:rPr>
              <a:t>Obawa </a:t>
            </a:r>
            <a:r>
              <a:rPr lang="pl-PL" sz="3600" dirty="0">
                <a:latin typeface="Calibri" panose="020F0502020204030204" pitchFamily="34" charset="0"/>
              </a:rPr>
              <a:t>o </a:t>
            </a:r>
            <a:r>
              <a:rPr lang="pl-PL" sz="3600" dirty="0" smtClean="0">
                <a:latin typeface="Calibri" panose="020F0502020204030204" pitchFamily="34" charset="0"/>
              </a:rPr>
              <a:t>użycie broni jądrowej.</a:t>
            </a:r>
            <a:endParaRPr lang="pl-PL" sz="3600" dirty="0">
              <a:latin typeface="Calibri" panose="020F0502020204030204" pitchFamily="34" charset="0"/>
            </a:endParaRPr>
          </a:p>
          <a:p>
            <a:pPr>
              <a:buNone/>
            </a:pPr>
            <a:endParaRPr lang="pl-PL" dirty="0"/>
          </a:p>
          <a:p>
            <a:endParaRPr lang="pl-PL" dirty="0"/>
          </a:p>
        </p:txBody>
      </p:sp>
    </p:spTree>
    <p:extLst>
      <p:ext uri="{BB962C8B-B14F-4D97-AF65-F5344CB8AC3E}">
        <p14:creationId xmlns:p14="http://schemas.microsoft.com/office/powerpoint/2010/main" val="3394009420"/>
      </p:ext>
    </p:extLst>
  </p:cSld>
  <p:clrMapOvr>
    <a:masterClrMapping/>
  </p:clrMapOvr>
  <p:transition spd="slow" advTm="7000">
    <p:randomBar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b="1" dirty="0" smtClean="0"/>
              <a:t>Arabska Wiosna</a:t>
            </a:r>
            <a:endParaRPr lang="pl-PL" b="1" dirty="0"/>
          </a:p>
        </p:txBody>
      </p:sp>
      <p:sp>
        <p:nvSpPr>
          <p:cNvPr id="5" name="Symbol zastępczy zawartości 4"/>
          <p:cNvSpPr>
            <a:spLocks noGrp="1"/>
          </p:cNvSpPr>
          <p:nvPr>
            <p:ph idx="1"/>
          </p:nvPr>
        </p:nvSpPr>
        <p:spPr/>
        <p:txBody>
          <a:bodyPr>
            <a:normAutofit/>
          </a:bodyPr>
          <a:lstStyle/>
          <a:p>
            <a:pPr marL="0" indent="0" algn="just">
              <a:lnSpc>
                <a:spcPct val="160000"/>
              </a:lnSpc>
              <a:buNone/>
            </a:pPr>
            <a:r>
              <a:rPr lang="pl-PL" sz="2400" dirty="0">
                <a:latin typeface="Calibri" panose="020F0502020204030204" pitchFamily="34" charset="0"/>
              </a:rPr>
              <a:t>Arabska Wiosna określa także jako Arabska wiosna ludów, Zima ludów ,Arabska Zima ludów lub „arabskie przebudzenie” - to protesty społeczne i konflikty zbrojne w krajach arabskich,  </a:t>
            </a:r>
            <a:r>
              <a:rPr lang="pl-PL" sz="2400" dirty="0" smtClean="0">
                <a:latin typeface="Calibri" panose="020F0502020204030204" pitchFamily="34" charset="0"/>
              </a:rPr>
              <a:t>w </a:t>
            </a:r>
            <a:r>
              <a:rPr lang="pl-PL" sz="2400" dirty="0">
                <a:latin typeface="Calibri" panose="020F0502020204030204" pitchFamily="34" charset="0"/>
              </a:rPr>
              <a:t>latach 2010-2012. </a:t>
            </a:r>
          </a:p>
        </p:txBody>
      </p:sp>
    </p:spTree>
    <p:extLst>
      <p:ext uri="{BB962C8B-B14F-4D97-AF65-F5344CB8AC3E}">
        <p14:creationId xmlns:p14="http://schemas.microsoft.com/office/powerpoint/2010/main" val="381897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fracture"/>
      </p:transition>
    </mc:Choice>
    <mc:Fallback xmlns="">
      <p:transition spd="slow" advTm="7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Arabska Wiosna</a:t>
            </a:r>
            <a:endParaRPr lang="pl-PL" dirty="0"/>
          </a:p>
        </p:txBody>
      </p:sp>
      <p:sp>
        <p:nvSpPr>
          <p:cNvPr id="3" name="Symbol zastępczy zawartości 2"/>
          <p:cNvSpPr>
            <a:spLocks noGrp="1"/>
          </p:cNvSpPr>
          <p:nvPr>
            <p:ph idx="1"/>
          </p:nvPr>
        </p:nvSpPr>
        <p:spPr/>
        <p:txBody>
          <a:bodyPr/>
          <a:lstStyle/>
          <a:p>
            <a:pPr marL="0" indent="0" algn="just">
              <a:lnSpc>
                <a:spcPct val="150000"/>
              </a:lnSpc>
              <a:buNone/>
            </a:pPr>
            <a:r>
              <a:rPr lang="pl-PL" dirty="0">
                <a:latin typeface="Calibri" panose="020F0502020204030204" pitchFamily="34" charset="0"/>
              </a:rPr>
              <a:t>Przyczyny ich wybuchu były niezadowolenie obywateli z warunków życiowych, bezrobocie rosnące ceny żywności, a także korupcja    </a:t>
            </a:r>
            <a:r>
              <a:rPr lang="pl-PL" dirty="0" smtClean="0">
                <a:latin typeface="Calibri" panose="020F0502020204030204" pitchFamily="34" charset="0"/>
              </a:rPr>
              <a:t>                 i </a:t>
            </a:r>
            <a:r>
              <a:rPr lang="pl-PL" dirty="0">
                <a:latin typeface="Calibri" panose="020F0502020204030204" pitchFamily="34" charset="0"/>
              </a:rPr>
              <a:t>nepotyzm władz oraz ograniczenie swobód obywatelskich.</a:t>
            </a:r>
          </a:p>
          <a:p>
            <a:endParaRPr lang="pl-PL" dirty="0"/>
          </a:p>
        </p:txBody>
      </p:sp>
    </p:spTree>
    <p:extLst>
      <p:ext uri="{BB962C8B-B14F-4D97-AF65-F5344CB8AC3E}">
        <p14:creationId xmlns:p14="http://schemas.microsoft.com/office/powerpoint/2010/main" val="415126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fracture"/>
      </p:transition>
    </mc:Choice>
    <mc:Fallback xmlns="">
      <p:transition spd="slow" advTm="7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48680"/>
            <a:ext cx="7632848" cy="5845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2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fracture"/>
      </p:transition>
    </mc:Choice>
    <mc:Fallback xmlns="">
      <p:transition spd="slow" advTm="7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146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fracture"/>
      </p:transition>
    </mc:Choice>
    <mc:Fallback xmlns="">
      <p:transition spd="slow" advTm="7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t>Konflikt w Syrii</a:t>
            </a:r>
            <a:endParaRPr lang="pl-PL" b="1" dirty="0"/>
          </a:p>
        </p:txBody>
      </p:sp>
      <p:sp>
        <p:nvSpPr>
          <p:cNvPr id="4" name="Symbol zastępczy zawartości 3"/>
          <p:cNvSpPr>
            <a:spLocks noGrp="1"/>
          </p:cNvSpPr>
          <p:nvPr>
            <p:ph idx="1"/>
          </p:nvPr>
        </p:nvSpPr>
        <p:spPr/>
        <p:txBody>
          <a:bodyPr>
            <a:normAutofit fontScale="62500" lnSpcReduction="20000"/>
          </a:bodyPr>
          <a:lstStyle/>
          <a:p>
            <a:pPr>
              <a:lnSpc>
                <a:spcPct val="120000"/>
              </a:lnSpc>
              <a:buNone/>
            </a:pPr>
            <a:r>
              <a:rPr lang="pl-PL" dirty="0" smtClean="0">
                <a:latin typeface="Arial" panose="020B0604020202020204" pitchFamily="34" charset="0"/>
                <a:cs typeface="Arial" panose="020B0604020202020204" pitchFamily="34" charset="0"/>
              </a:rPr>
              <a:t>	</a:t>
            </a:r>
            <a:r>
              <a:rPr lang="pl-PL" sz="3500" dirty="0" smtClean="0">
                <a:latin typeface="Calibri" panose="020F0502020204030204" pitchFamily="34" charset="0"/>
                <a:cs typeface="Arial" panose="020B0604020202020204" pitchFamily="34" charset="0"/>
              </a:rPr>
              <a:t>Wojna </a:t>
            </a:r>
            <a:r>
              <a:rPr lang="pl-PL" sz="3500" dirty="0">
                <a:latin typeface="Calibri" panose="020F0502020204030204" pitchFamily="34" charset="0"/>
                <a:cs typeface="Arial" panose="020B0604020202020204" pitchFamily="34" charset="0"/>
              </a:rPr>
              <a:t>domowa w Syrii – trwająca od 2011 </a:t>
            </a:r>
            <a:r>
              <a:rPr lang="pl-PL" sz="3500" dirty="0" smtClean="0">
                <a:latin typeface="Calibri" panose="020F0502020204030204" pitchFamily="34" charset="0"/>
                <a:cs typeface="Arial" panose="020B0604020202020204" pitchFamily="34" charset="0"/>
              </a:rPr>
              <a:t>roku </a:t>
            </a:r>
            <a:r>
              <a:rPr lang="pl-PL" sz="3500" dirty="0">
                <a:latin typeface="Calibri" panose="020F0502020204030204" pitchFamily="34" charset="0"/>
                <a:cs typeface="Arial" panose="020B0604020202020204" pitchFamily="34" charset="0"/>
              </a:rPr>
              <a:t>między siłami wiernymi prezydentowi </a:t>
            </a:r>
            <a:r>
              <a:rPr lang="pl-PL" sz="3500" dirty="0" err="1">
                <a:latin typeface="Calibri" panose="020F0502020204030204" pitchFamily="34" charset="0"/>
                <a:cs typeface="Arial" panose="020B0604020202020204" pitchFamily="34" charset="0"/>
              </a:rPr>
              <a:t>Baszszarowi</a:t>
            </a:r>
            <a:r>
              <a:rPr lang="pl-PL" sz="3500" dirty="0">
                <a:latin typeface="Calibri" panose="020F0502020204030204" pitchFamily="34" charset="0"/>
                <a:cs typeface="Arial" panose="020B0604020202020204" pitchFamily="34" charset="0"/>
              </a:rPr>
              <a:t> al-</a:t>
            </a:r>
            <a:r>
              <a:rPr lang="pl-PL" sz="3500" dirty="0" err="1">
                <a:latin typeface="Calibri" panose="020F0502020204030204" pitchFamily="34" charset="0"/>
                <a:cs typeface="Arial" panose="020B0604020202020204" pitchFamily="34" charset="0"/>
              </a:rPr>
              <a:t>Asadowi</a:t>
            </a:r>
            <a:r>
              <a:rPr lang="pl-PL" sz="3500" dirty="0">
                <a:latin typeface="Calibri" panose="020F0502020204030204" pitchFamily="34" charset="0"/>
                <a:cs typeface="Arial" panose="020B0604020202020204" pitchFamily="34" charset="0"/>
              </a:rPr>
              <a:t> a zbrojną opozycją.</a:t>
            </a:r>
          </a:p>
          <a:p>
            <a:pPr algn="just">
              <a:lnSpc>
                <a:spcPct val="120000"/>
              </a:lnSpc>
              <a:buNone/>
            </a:pPr>
            <a:r>
              <a:rPr lang="pl-PL" sz="3500" dirty="0">
                <a:latin typeface="Calibri" panose="020F0502020204030204" pitchFamily="34" charset="0"/>
                <a:cs typeface="Arial" panose="020B0604020202020204" pitchFamily="34" charset="0"/>
              </a:rPr>
              <a:t>	W 2011 w Syrii rozpoczęło się antyrządowe powstanie. Jego przyczyną były autorytarne rządy </a:t>
            </a:r>
            <a:r>
              <a:rPr lang="pl-PL" sz="3500" dirty="0" err="1">
                <a:latin typeface="Calibri" panose="020F0502020204030204" pitchFamily="34" charset="0"/>
                <a:cs typeface="Arial" panose="020B0604020202020204" pitchFamily="34" charset="0"/>
              </a:rPr>
              <a:t>Baszszara</a:t>
            </a:r>
            <a:r>
              <a:rPr lang="pl-PL" sz="3500" dirty="0">
                <a:latin typeface="Calibri" panose="020F0502020204030204" pitchFamily="34" charset="0"/>
                <a:cs typeface="Arial" panose="020B0604020202020204" pitchFamily="34" charset="0"/>
              </a:rPr>
              <a:t> al-</a:t>
            </a:r>
            <a:r>
              <a:rPr lang="pl-PL" sz="3500" dirty="0" err="1">
                <a:latin typeface="Calibri" panose="020F0502020204030204" pitchFamily="34" charset="0"/>
                <a:cs typeface="Arial" panose="020B0604020202020204" pitchFamily="34" charset="0"/>
              </a:rPr>
              <a:t>Asada</a:t>
            </a:r>
            <a:r>
              <a:rPr lang="pl-PL" sz="3500" dirty="0">
                <a:latin typeface="Calibri" panose="020F0502020204030204" pitchFamily="34" charset="0"/>
                <a:cs typeface="Arial" panose="020B0604020202020204" pitchFamily="34" charset="0"/>
              </a:rPr>
              <a:t>. Inspiracją dla Syryjczyków do protestów, a następnie zbrojnego wystąpienia były udane rewolucje w Tunezji, Egipcie oraz wojna domowa w Libii (tzw. arabska wiosna).</a:t>
            </a:r>
          </a:p>
          <a:p>
            <a:pPr>
              <a:lnSpc>
                <a:spcPct val="160000"/>
              </a:lnSpc>
            </a:pPr>
            <a:endParaRPr lang="pl-PL" sz="3400" dirty="0">
              <a:latin typeface="Calibri" panose="020F0502020204030204" pitchFamily="34" charset="0"/>
            </a:endParaRPr>
          </a:p>
        </p:txBody>
      </p:sp>
    </p:spTree>
    <p:extLst>
      <p:ext uri="{BB962C8B-B14F-4D97-AF65-F5344CB8AC3E}">
        <p14:creationId xmlns:p14="http://schemas.microsoft.com/office/powerpoint/2010/main" val="456568775"/>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b="1" dirty="0" smtClean="0"/>
              <a:t>Skutki</a:t>
            </a:r>
            <a:endParaRPr lang="pl-PL" b="1" dirty="0"/>
          </a:p>
        </p:txBody>
      </p:sp>
      <p:sp>
        <p:nvSpPr>
          <p:cNvPr id="4" name="Symbol zastępczy zawartości 3"/>
          <p:cNvSpPr>
            <a:spLocks noGrp="1"/>
          </p:cNvSpPr>
          <p:nvPr>
            <p:ph idx="1"/>
          </p:nvPr>
        </p:nvSpPr>
        <p:spPr/>
        <p:txBody>
          <a:bodyPr/>
          <a:lstStyle/>
          <a:p>
            <a:pPr marL="0" lvl="0" indent="0"/>
            <a:r>
              <a:rPr lang="pl-PL" b="1" dirty="0">
                <a:solidFill>
                  <a:prstClr val="black"/>
                </a:solidFill>
                <a:latin typeface="Calibri" panose="020F0502020204030204" pitchFamily="34" charset="0"/>
              </a:rPr>
              <a:t>Obalenie Bena Alego w Tunezji</a:t>
            </a:r>
          </a:p>
          <a:p>
            <a:pPr marL="0" lvl="0" indent="0"/>
            <a:r>
              <a:rPr lang="pl-PL" b="1" dirty="0">
                <a:solidFill>
                  <a:prstClr val="black"/>
                </a:solidFill>
                <a:latin typeface="Calibri" panose="020F0502020204030204" pitchFamily="34" charset="0"/>
              </a:rPr>
              <a:t>Obalenie Kadafiego w Libii</a:t>
            </a:r>
          </a:p>
          <a:p>
            <a:pPr marL="0" lvl="0" indent="0"/>
            <a:r>
              <a:rPr lang="pl-PL" b="1" dirty="0">
                <a:solidFill>
                  <a:prstClr val="black"/>
                </a:solidFill>
                <a:latin typeface="Calibri" panose="020F0502020204030204" pitchFamily="34" charset="0"/>
              </a:rPr>
              <a:t>Większe znaczenie poszczególnych plemion</a:t>
            </a:r>
          </a:p>
          <a:p>
            <a:pPr marL="0" lvl="0" indent="0"/>
            <a:r>
              <a:rPr lang="pl-PL" b="1" dirty="0">
                <a:solidFill>
                  <a:prstClr val="black"/>
                </a:solidFill>
                <a:latin typeface="Calibri" panose="020F0502020204030204" pitchFamily="34" charset="0"/>
              </a:rPr>
              <a:t>Brak kontroli nad państwem  </a:t>
            </a:r>
            <a:r>
              <a:rPr lang="pl-PL" b="1" dirty="0" smtClean="0">
                <a:solidFill>
                  <a:prstClr val="black"/>
                </a:solidFill>
                <a:latin typeface="Calibri" panose="020F0502020204030204" pitchFamily="34" charset="0"/>
              </a:rPr>
              <a:t>i </a:t>
            </a:r>
            <a:r>
              <a:rPr lang="pl-PL" b="1" dirty="0">
                <a:solidFill>
                  <a:prstClr val="black"/>
                </a:solidFill>
                <a:latin typeface="Calibri" panose="020F0502020204030204" pitchFamily="34" charset="0"/>
              </a:rPr>
              <a:t>rozwój terroryzmu</a:t>
            </a:r>
          </a:p>
          <a:p>
            <a:pPr marL="0" lvl="0" indent="0"/>
            <a:r>
              <a:rPr lang="pl-PL" b="1" dirty="0">
                <a:solidFill>
                  <a:prstClr val="black"/>
                </a:solidFill>
                <a:latin typeface="Calibri" panose="020F0502020204030204" pitchFamily="34" charset="0"/>
              </a:rPr>
              <a:t>Emigracje do </a:t>
            </a:r>
            <a:r>
              <a:rPr lang="pl-PL" b="1" dirty="0" smtClean="0">
                <a:solidFill>
                  <a:prstClr val="black"/>
                </a:solidFill>
                <a:latin typeface="Calibri" panose="020F0502020204030204" pitchFamily="34" charset="0"/>
              </a:rPr>
              <a:t>Europy-ekonomiczna                             i </a:t>
            </a:r>
            <a:r>
              <a:rPr lang="pl-PL" b="1" dirty="0">
                <a:solidFill>
                  <a:prstClr val="black"/>
                </a:solidFill>
                <a:latin typeface="Calibri" panose="020F0502020204030204" pitchFamily="34" charset="0"/>
              </a:rPr>
              <a:t>polityczna</a:t>
            </a:r>
          </a:p>
          <a:p>
            <a:pPr marL="0" indent="0">
              <a:buNone/>
            </a:pPr>
            <a:endParaRPr lang="pl-PL" dirty="0"/>
          </a:p>
        </p:txBody>
      </p:sp>
    </p:spTree>
    <p:extLst>
      <p:ext uri="{BB962C8B-B14F-4D97-AF65-F5344CB8AC3E}">
        <p14:creationId xmlns:p14="http://schemas.microsoft.com/office/powerpoint/2010/main" val="227850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000">
        <p15:prstTrans prst="fracture"/>
      </p:transition>
    </mc:Choice>
    <mc:Fallback xmlns="">
      <p:transition spd="slow" advTm="7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00034" y="2214554"/>
            <a:ext cx="6480048" cy="2301240"/>
          </a:xfrm>
        </p:spPr>
        <p:txBody>
          <a:bodyPr numCol="1" anchor="b">
            <a:noAutofit/>
          </a:bodyPr>
          <a:lstStyle/>
          <a:p>
            <a:pPr algn="l"/>
            <a:r>
              <a:rPr lang="pl-PL" sz="4400" dirty="0" smtClean="0">
                <a:solidFill>
                  <a:schemeClr val="bg2">
                    <a:lumMod val="60000"/>
                    <a:lumOff val="40000"/>
                  </a:schemeClr>
                </a:solidFill>
                <a:effectLst>
                  <a:outerShdw blurRad="38100" dist="38100" dir="2700000" algn="tl">
                    <a:srgbClr val="000000">
                      <a:alpha val="43137"/>
                    </a:srgbClr>
                  </a:outerShdw>
                </a:effectLst>
                <a:latin typeface="Calibri" pitchFamily="34" charset="0"/>
                <a:cs typeface="Calibri" pitchFamily="34" charset="0"/>
              </a:rPr>
              <a:t>KONFLIKT </a:t>
            </a:r>
            <a:br>
              <a:rPr lang="pl-PL" sz="4400" dirty="0" smtClean="0">
                <a:solidFill>
                  <a:schemeClr val="bg2">
                    <a:lumMod val="60000"/>
                    <a:lumOff val="40000"/>
                  </a:schemeClr>
                </a:solidFill>
                <a:effectLst>
                  <a:outerShdw blurRad="38100" dist="38100" dir="2700000" algn="tl">
                    <a:srgbClr val="000000">
                      <a:alpha val="43137"/>
                    </a:srgbClr>
                  </a:outerShdw>
                </a:effectLst>
                <a:latin typeface="Calibri" pitchFamily="34" charset="0"/>
                <a:cs typeface="Calibri" pitchFamily="34" charset="0"/>
              </a:rPr>
            </a:br>
            <a:r>
              <a:rPr lang="pl-PL" sz="4400" dirty="0" smtClean="0">
                <a:solidFill>
                  <a:schemeClr val="bg2">
                    <a:lumMod val="60000"/>
                    <a:lumOff val="40000"/>
                  </a:schemeClr>
                </a:solidFill>
                <a:effectLst>
                  <a:outerShdw blurRad="38100" dist="38100" dir="2700000" algn="tl">
                    <a:srgbClr val="000000">
                      <a:alpha val="43137"/>
                    </a:srgbClr>
                  </a:outerShdw>
                </a:effectLst>
                <a:latin typeface="Calibri" pitchFamily="34" charset="0"/>
                <a:cs typeface="Calibri" pitchFamily="34" charset="0"/>
              </a:rPr>
              <a:t>UKRAIŃSKO-ROSYJSKI</a:t>
            </a:r>
            <a:endParaRPr lang="pl-PL" sz="4400" dirty="0">
              <a:solidFill>
                <a:schemeClr val="bg2">
                  <a:lumMod val="60000"/>
                  <a:lumOff val="40000"/>
                </a:schemeClr>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Podtytuł 2"/>
          <p:cNvSpPr>
            <a:spLocks noGrp="1"/>
          </p:cNvSpPr>
          <p:nvPr>
            <p:ph type="subTitle" idx="1"/>
          </p:nvPr>
        </p:nvSpPr>
        <p:spPr>
          <a:xfrm>
            <a:off x="500034" y="357166"/>
            <a:ext cx="4714908" cy="1071570"/>
          </a:xfrm>
        </p:spPr>
        <p:txBody>
          <a:bodyPr/>
          <a:lstStyle/>
          <a:p>
            <a:endParaRPr lang="pl-PL" dirty="0"/>
          </a:p>
        </p:txBody>
      </p:sp>
    </p:spTree>
    <p:extLst>
      <p:ext uri="{BB962C8B-B14F-4D97-AF65-F5344CB8AC3E}">
        <p14:creationId xmlns:p14="http://schemas.microsoft.com/office/powerpoint/2010/main" val="381240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7000">
        <p15:prstTrans prst="peelOff"/>
      </p:transition>
    </mc:Choice>
    <mc:Fallback xmlns="">
      <p:transition spd="slow" advTm="7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430048" y="142852"/>
            <a:ext cx="45719" cy="71438"/>
          </a:xfrm>
        </p:spPr>
        <p:txBody>
          <a:bodyPr>
            <a:noAutofit/>
          </a:bodyPr>
          <a:lstStyle/>
          <a:p>
            <a:endParaRPr lang="pl-PL" sz="3200" dirty="0">
              <a:solidFill>
                <a:schemeClr val="bg2">
                  <a:lumMod val="60000"/>
                  <a:lumOff val="40000"/>
                </a:schemeClr>
              </a:solidFill>
            </a:endParaRPr>
          </a:p>
        </p:txBody>
      </p:sp>
      <p:graphicFrame>
        <p:nvGraphicFramePr>
          <p:cNvPr id="5" name="Diagram 4"/>
          <p:cNvGraphicFramePr/>
          <p:nvPr>
            <p:extLst>
              <p:ext uri="{D42A27DB-BD31-4B8C-83A1-F6EECF244321}">
                <p14:modId xmlns:p14="http://schemas.microsoft.com/office/powerpoint/2010/main" val="1951820687"/>
              </p:ext>
            </p:extLst>
          </p:nvPr>
        </p:nvGraphicFramePr>
        <p:xfrm>
          <a:off x="0" y="357166"/>
          <a:ext cx="5643602" cy="3214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1219203814"/>
              </p:ext>
            </p:extLst>
          </p:nvPr>
        </p:nvGraphicFramePr>
        <p:xfrm>
          <a:off x="4000496" y="3429000"/>
          <a:ext cx="5143504" cy="37147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1437116872"/>
              </p:ext>
            </p:extLst>
          </p:nvPr>
        </p:nvGraphicFramePr>
        <p:xfrm>
          <a:off x="0" y="4214818"/>
          <a:ext cx="4357718" cy="219290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026" name="Picture 2" descr="C:\Users\Marcin\Downloads\wos tmt.jpg"/>
          <p:cNvPicPr>
            <a:picLocks noChangeAspect="1" noChangeArrowheads="1"/>
          </p:cNvPicPr>
          <p:nvPr/>
        </p:nvPicPr>
        <p:blipFill>
          <a:blip r:embed="rId17"/>
          <a:srcRect/>
          <a:stretch>
            <a:fillRect/>
          </a:stretch>
        </p:blipFill>
        <p:spPr bwMode="auto">
          <a:xfrm>
            <a:off x="5214942" y="928670"/>
            <a:ext cx="3794152" cy="3000396"/>
          </a:xfrm>
          <a:prstGeom prst="rect">
            <a:avLst/>
          </a:prstGeom>
          <a:noFill/>
          <a:ln w="0" cmpd="sng">
            <a:solidFill>
              <a:schemeClr val="tx1"/>
            </a:solidFill>
          </a:ln>
          <a:effectLst>
            <a:outerShdw blurRad="50800" dist="38100" dir="8100000" algn="tr" rotWithShape="0">
              <a:prstClr val="black">
                <a:alpha val="40000"/>
              </a:prstClr>
            </a:outerShdw>
          </a:effectLst>
          <a:scene3d>
            <a:camera prst="isometricLeftDown">
              <a:rot lat="1200000" lon="1200000" rev="0"/>
            </a:camera>
            <a:lightRig rig="threePt" dir="t">
              <a:rot lat="0" lon="0" rev="0"/>
            </a:lightRig>
          </a:scene3d>
          <a:sp3d>
            <a:bevelT prst="angle"/>
            <a:bevelB/>
          </a:sp3d>
        </p:spPr>
      </p:pic>
    </p:spTree>
    <p:extLst>
      <p:ext uri="{BB962C8B-B14F-4D97-AF65-F5344CB8AC3E}">
        <p14:creationId xmlns:p14="http://schemas.microsoft.com/office/powerpoint/2010/main" val="3910194381"/>
      </p:ext>
    </p:extLst>
  </p:cSld>
  <p:clrMapOvr>
    <a:masterClrMapping/>
  </p:clrMapOvr>
  <p:transition spd="med" advTm="7000">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274638"/>
            <a:ext cx="10510838"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921171"/>
      </p:ext>
    </p:extLst>
  </p:cSld>
  <p:clrMapOvr>
    <a:masterClrMapping/>
  </p:clrMapOvr>
  <p:transition spd="med" advTm="7000">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171450"/>
            <a:ext cx="10571163" cy="699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073264"/>
      </p:ext>
    </p:extLst>
  </p:cSld>
  <p:clrMapOvr>
    <a:masterClrMapping/>
  </p:clrMapOvr>
  <p:transition spd="med" advTm="7000">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2852"/>
            <a:ext cx="9144000" cy="785818"/>
          </a:xfrm>
        </p:spPr>
        <p:txBody>
          <a:bodyPr/>
          <a:lstStyle/>
          <a:p>
            <a:r>
              <a:rPr lang="pl-PL" dirty="0" smtClean="0"/>
              <a:t>   PRZYCZYNY				 SKUTKI            </a:t>
            </a:r>
            <a:endParaRPr lang="pl-PL" dirty="0"/>
          </a:p>
        </p:txBody>
      </p:sp>
      <p:sp>
        <p:nvSpPr>
          <p:cNvPr id="3" name="Symbol zastępczy tekstu 2"/>
          <p:cNvSpPr>
            <a:spLocks noGrp="1"/>
          </p:cNvSpPr>
          <p:nvPr>
            <p:ph type="body" idx="1"/>
          </p:nvPr>
        </p:nvSpPr>
        <p:spPr>
          <a:xfrm>
            <a:off x="214282" y="928670"/>
            <a:ext cx="8715436" cy="5715040"/>
          </a:xfrm>
        </p:spPr>
        <p:txBody>
          <a:bodyPr numCol="2">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buFont typeface="Wingdings" pitchFamily="2" charset="2"/>
              <a:buChar char="§"/>
            </a:pPr>
            <a:r>
              <a:rPr lang="pl-PL" dirty="0" smtClean="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ROSJA KTÓRA CHCE POWIĘKSZYĆ SWOJE TERYTORIUM,</a:t>
            </a:r>
          </a:p>
          <a:p>
            <a:pPr>
              <a:buFont typeface="Wingdings" pitchFamily="2" charset="2"/>
              <a:buChar char="§"/>
            </a:pPr>
            <a:r>
              <a:rPr lang="pl-PL" dirty="0" smtClean="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SŁABE WOJSKO UKRAINY,</a:t>
            </a:r>
          </a:p>
          <a:p>
            <a:pPr>
              <a:buFont typeface="Wingdings" pitchFamily="2" charset="2"/>
              <a:buChar char="§"/>
            </a:pPr>
            <a:r>
              <a:rPr lang="pl-PL" dirty="0" smtClean="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ZMIANA WŁADZY NA UKRAINIE W WYNIKU PROSESTÓW NA MAJDANIE ,</a:t>
            </a:r>
          </a:p>
          <a:p>
            <a:pPr>
              <a:buFont typeface="Wingdings" pitchFamily="2" charset="2"/>
              <a:buChar char="§"/>
            </a:pPr>
            <a:r>
              <a:rPr lang="pl-PL" dirty="0" smtClean="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KRYZYS KRYMSKI, </a:t>
            </a:r>
          </a:p>
          <a:p>
            <a:pPr>
              <a:buFont typeface="Arial" pitchFamily="34" charset="0"/>
              <a:buChar char="•"/>
            </a:pPr>
            <a:r>
              <a:rPr lang="pl-PL" dirty="0" smtClean="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WYSTĄPIENIA PROROSYJSKIE,</a:t>
            </a:r>
            <a:br>
              <a:rPr lang="pl-PL" dirty="0" smtClean="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br>
            <a:endParaRPr lang="pl-PL" dirty="0" smtClean="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endParaRPr>
          </a:p>
          <a:p>
            <a:pPr>
              <a:buFont typeface="Arial" pitchFamily="34" charset="0"/>
              <a:buChar char="•"/>
            </a:pPr>
            <a:endParaRPr lang="pl-PL"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endParaRPr>
          </a:p>
          <a:p>
            <a:endParaRPr lang="pl-PL"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endParaRPr>
          </a:p>
          <a:p>
            <a:endParaRPr lang="pl-PL"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endParaRPr>
          </a:p>
          <a:p>
            <a:endParaRPr lang="pl-PL"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endParaRPr>
          </a:p>
          <a:p>
            <a:endParaRPr lang="pl-PL"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endParaRPr>
          </a:p>
          <a:p>
            <a:endParaRPr lang="pl-PL" cap="all" dirty="0" smtClean="0">
              <a:ln w="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endParaRPr>
          </a:p>
          <a:p>
            <a:endParaRPr lang="pl-PL" cap="all" dirty="0" smtClean="0">
              <a:ln w="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endParaRPr>
          </a:p>
          <a:p>
            <a:pPr>
              <a:buFont typeface="Wingdings" pitchFamily="2" charset="2"/>
              <a:buChar char="§"/>
            </a:pPr>
            <a:endParaRPr lang="pl-PL" cap="all" dirty="0" smtClean="0">
              <a:ln w="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endParaRPr>
          </a:p>
          <a:p>
            <a:pPr>
              <a:buFont typeface="Wingdings" pitchFamily="2" charset="2"/>
              <a:buChar char="§"/>
            </a:pPr>
            <a:r>
              <a:rPr lang="pl-PL" cap="all" dirty="0" smtClean="0">
                <a:ln w="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zaanektowanie Krymu przez Rosjan</a:t>
            </a:r>
          </a:p>
          <a:p>
            <a:pPr>
              <a:buFont typeface="Wingdings" pitchFamily="2" charset="2"/>
              <a:buChar char="§"/>
            </a:pPr>
            <a:r>
              <a:rPr lang="pl-PL" cap="all" dirty="0" smtClean="0">
                <a:ln w="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działania wojenne wciąż prowadzone na terenie Ukrainy,</a:t>
            </a:r>
          </a:p>
          <a:p>
            <a:pPr>
              <a:buFont typeface="Wingdings" pitchFamily="2" charset="2"/>
              <a:buChar char="§"/>
            </a:pPr>
            <a:r>
              <a:rPr lang="pl-PL" cap="all" dirty="0" smtClean="0">
                <a:ln w="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Podział Ukrainy na wschodnią- chcącą przyłączyć się do Rosji i zachodnią- walczącą o niezależność ,swojego państwa,</a:t>
            </a:r>
          </a:p>
          <a:p>
            <a:pPr>
              <a:buFont typeface="Wingdings" pitchFamily="2" charset="2"/>
              <a:buChar char="§"/>
            </a:pPr>
            <a:r>
              <a:rPr lang="pl-PL" cap="all" dirty="0" smtClean="0">
                <a:ln w="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Ofiary w ludziach, </a:t>
            </a:r>
          </a:p>
          <a:p>
            <a:pPr>
              <a:buFont typeface="Wingdings" pitchFamily="2" charset="2"/>
              <a:buChar char="§"/>
            </a:pPr>
            <a:r>
              <a:rPr lang="pl-PL" cap="all" dirty="0" smtClean="0">
                <a:ln w="0"/>
                <a:effectLst>
                  <a:outerShdw blurRad="38100" dist="38100" dir="2700000" algn="tl">
                    <a:srgbClr val="000000">
                      <a:alpha val="43137"/>
                    </a:srgbClr>
                  </a:outerShdw>
                  <a:reflection blurRad="6350" stA="50000" endA="300" endPos="50000" dist="29997" dir="5400000" sy="-100000" algn="bl" rotWithShape="0"/>
                </a:effectLst>
                <a:latin typeface="Calibri" pitchFamily="34" charset="0"/>
                <a:cs typeface="Calibri" pitchFamily="34" charset="0"/>
              </a:rPr>
              <a:t>zubożenie kraju</a:t>
            </a:r>
            <a:r>
              <a:rPr lang="pl-PL" cap="all" dirty="0" smtClean="0">
                <a:ln w="0"/>
                <a:effectLst>
                  <a:outerShdw blurRad="38100" dist="38100" dir="2700000" algn="tl">
                    <a:srgbClr val="000000">
                      <a:alpha val="43137"/>
                    </a:srgbClr>
                  </a:outerShdw>
                  <a:reflection blurRad="6350" stA="50000" endA="300" endPos="50000" dist="29997" dir="5400000" sy="-100000" algn="bl" rotWithShape="0"/>
                </a:effectLst>
                <a:latin typeface="Impact" pitchFamily="34" charset="0"/>
              </a:rPr>
              <a:t>,</a:t>
            </a:r>
          </a:p>
        </p:txBody>
      </p:sp>
      <p:pic>
        <p:nvPicPr>
          <p:cNvPr id="2050" name="Picture 2" descr="C:\Users\Marcin\Downloads\woss włoss.jpg"/>
          <p:cNvPicPr>
            <a:picLocks noChangeAspect="1" noChangeArrowheads="1"/>
          </p:cNvPicPr>
          <p:nvPr/>
        </p:nvPicPr>
        <p:blipFill>
          <a:blip r:embed="rId2"/>
          <a:srcRect/>
          <a:stretch>
            <a:fillRect/>
          </a:stretch>
        </p:blipFill>
        <p:spPr bwMode="auto">
          <a:xfrm>
            <a:off x="179512" y="3573016"/>
            <a:ext cx="3857652" cy="2786082"/>
          </a:xfrm>
          <a:prstGeom prst="rect">
            <a:avLst/>
          </a:prstGeom>
          <a:noFill/>
        </p:spPr>
      </p:pic>
      <p:pic>
        <p:nvPicPr>
          <p:cNvPr id="2051" name="Picture 3" descr="C:\Users\Marcin\Downloads\włos woss.jpg"/>
          <p:cNvPicPr>
            <a:picLocks noChangeAspect="1" noChangeArrowheads="1"/>
          </p:cNvPicPr>
          <p:nvPr/>
        </p:nvPicPr>
        <p:blipFill>
          <a:blip r:embed="rId3"/>
          <a:srcRect/>
          <a:stretch>
            <a:fillRect/>
          </a:stretch>
        </p:blipFill>
        <p:spPr bwMode="auto">
          <a:xfrm>
            <a:off x="4558402" y="4143380"/>
            <a:ext cx="3827036" cy="2357454"/>
          </a:xfrm>
          <a:prstGeom prst="rect">
            <a:avLst/>
          </a:prstGeom>
          <a:noFill/>
        </p:spPr>
      </p:pic>
    </p:spTree>
    <p:extLst>
      <p:ext uri="{BB962C8B-B14F-4D97-AF65-F5344CB8AC3E}">
        <p14:creationId xmlns:p14="http://schemas.microsoft.com/office/powerpoint/2010/main" val="3680364219"/>
      </p:ext>
    </p:extLst>
  </p:cSld>
  <p:clrMapOvr>
    <a:masterClrMapping/>
  </p:clrMapOvr>
  <p:transition spd="med" advTm="7000">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smtClean="0"/>
              <a:t>Konflikt afgański</a:t>
            </a:r>
            <a:endParaRPr lang="pl-PL" dirty="0"/>
          </a:p>
        </p:txBody>
      </p:sp>
      <p:sp>
        <p:nvSpPr>
          <p:cNvPr id="5" name="Symbol zastępczy zawartości 4"/>
          <p:cNvSpPr>
            <a:spLocks noGrp="1"/>
          </p:cNvSpPr>
          <p:nvPr>
            <p:ph idx="1"/>
          </p:nvPr>
        </p:nvSpPr>
        <p:spPr/>
        <p:txBody>
          <a:bodyPr>
            <a:normAutofit fontScale="92500" lnSpcReduction="20000"/>
          </a:bodyPr>
          <a:lstStyle/>
          <a:p>
            <a:pPr marL="0" indent="0" algn="just">
              <a:buNone/>
            </a:pPr>
            <a:r>
              <a:rPr lang="pl-PL" dirty="0" smtClean="0"/>
              <a:t>Konflikt </a:t>
            </a:r>
            <a:r>
              <a:rPr lang="pl-PL" dirty="0"/>
              <a:t>w Afganistanie jest </a:t>
            </a:r>
            <a:r>
              <a:rPr lang="pl-PL" dirty="0" smtClean="0"/>
              <a:t>zbrojną interwencją </a:t>
            </a:r>
            <a:r>
              <a:rPr lang="pl-PL" dirty="0"/>
              <a:t>państw NATO </a:t>
            </a:r>
            <a:r>
              <a:rPr lang="pl-PL" dirty="0" smtClean="0"/>
              <a:t>odbywającą </a:t>
            </a:r>
            <a:r>
              <a:rPr lang="pl-PL" dirty="0"/>
              <a:t>się od 7 października 2001 do końca kwietnia 2002 roku. Działania państw NATO wymierzone były w reżim talibów, którzy udzielili schronienia Osamie bin Ladenowi, człowiekowi odpowiadającemu za zamachy terrorystyczne w USA z września 2001 r. Interwencja państw zachodnich zakończyła się misją stabilizacyjną, która trwa do dziś, polega ona na neutralizowaniu działań talibów oraz umożliwianiu wprowadzania przemian demokratycznych w kraju.</a:t>
            </a:r>
          </a:p>
        </p:txBody>
      </p:sp>
    </p:spTree>
    <p:extLst>
      <p:ext uri="{BB962C8B-B14F-4D97-AF65-F5344CB8AC3E}">
        <p14:creationId xmlns:p14="http://schemas.microsoft.com/office/powerpoint/2010/main" val="3907894891"/>
      </p:ext>
    </p:extLst>
  </p:cSld>
  <p:clrMapOvr>
    <a:masterClrMapping/>
  </p:clrMapOvr>
  <p:transition spd="slow" advTm="7000">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b="1" dirty="0" smtClean="0"/>
              <a:t>Talibowie</a:t>
            </a:r>
            <a:endParaRPr lang="pl-PL"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54982" y="2119313"/>
            <a:ext cx="5413398" cy="360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076175"/>
      </p:ext>
    </p:extLst>
  </p:cSld>
  <p:clrMapOvr>
    <a:masterClrMapping/>
  </p:clrMapOvr>
  <p:transition spd="slow" advTm="7000">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p:cNvSpPr>
            <a:spLocks noGrp="1"/>
          </p:cNvSpPr>
          <p:nvPr>
            <p:ph type="title"/>
          </p:nvPr>
        </p:nvSpPr>
        <p:spPr/>
        <p:txBody>
          <a:bodyPr/>
          <a:lstStyle/>
          <a:p>
            <a:r>
              <a:rPr lang="pl-PL" b="1" dirty="0" smtClean="0"/>
              <a:t>Wojska amerykańskie</a:t>
            </a:r>
            <a:endParaRPr lang="pl-PL" b="1"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23281" y="2297113"/>
            <a:ext cx="48768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961202"/>
      </p:ext>
    </p:extLst>
  </p:cSld>
  <p:clrMapOvr>
    <a:masterClrMapping/>
  </p:clrMapOvr>
  <p:transition spd="slow" advTm="7000">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784887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037811"/>
      </p:ext>
    </p:extLst>
  </p:cSld>
  <p:clrMapOvr>
    <a:masterClrMapping/>
  </p:clrMapOvr>
  <p:transition spd="slow" advTm="7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t>Konflikt w Syrii</a:t>
            </a:r>
            <a:endParaRPr lang="pl-PL" dirty="0"/>
          </a:p>
        </p:txBody>
      </p:sp>
      <p:sp>
        <p:nvSpPr>
          <p:cNvPr id="3" name="Symbol zastępczy zawartości 2"/>
          <p:cNvSpPr>
            <a:spLocks noGrp="1"/>
          </p:cNvSpPr>
          <p:nvPr>
            <p:ph idx="1"/>
          </p:nvPr>
        </p:nvSpPr>
        <p:spPr/>
        <p:txBody>
          <a:bodyPr>
            <a:normAutofit fontScale="25000" lnSpcReduction="20000"/>
          </a:bodyPr>
          <a:lstStyle/>
          <a:p>
            <a:pPr algn="just">
              <a:lnSpc>
                <a:spcPct val="120000"/>
              </a:lnSpc>
              <a:buNone/>
            </a:pPr>
            <a:r>
              <a:rPr lang="pl-PL" sz="2800" dirty="0" smtClean="0"/>
              <a:t>	</a:t>
            </a:r>
            <a:r>
              <a:rPr lang="pl-PL" sz="9600" dirty="0" smtClean="0"/>
              <a:t>	</a:t>
            </a:r>
            <a:r>
              <a:rPr lang="pl-PL" sz="9600" dirty="0" smtClean="0">
                <a:latin typeface="Calibri" panose="020F0502020204030204" pitchFamily="34" charset="0"/>
                <a:cs typeface="Arial" panose="020B0604020202020204" pitchFamily="34" charset="0"/>
              </a:rPr>
              <a:t>Pierwsze </a:t>
            </a:r>
            <a:r>
              <a:rPr lang="pl-PL" sz="9600" dirty="0">
                <a:latin typeface="Calibri" panose="020F0502020204030204" pitchFamily="34" charset="0"/>
                <a:cs typeface="Arial" panose="020B0604020202020204" pitchFamily="34" charset="0"/>
              </a:rPr>
              <a:t>protesty na fali tunezyjskiej rewolucji miały miejsce 26 stycznia 2011. Powstanie wybuchło 15 marca 2011, kiedy odbyły się </a:t>
            </a:r>
            <a:r>
              <a:rPr lang="pl-PL" sz="9600" dirty="0" smtClean="0">
                <a:latin typeface="Calibri" panose="020F0502020204030204" pitchFamily="34" charset="0"/>
                <a:cs typeface="Arial" panose="020B0604020202020204" pitchFamily="34" charset="0"/>
              </a:rPr>
              <a:t>wielotysięczne    demonstracje                w </a:t>
            </a:r>
            <a:r>
              <a:rPr lang="pl-PL" sz="9600" dirty="0">
                <a:latin typeface="Calibri" panose="020F0502020204030204" pitchFamily="34" charset="0"/>
                <a:cs typeface="Arial" panose="020B0604020202020204" pitchFamily="34" charset="0"/>
              </a:rPr>
              <a:t>różnych syryjskich miastach. </a:t>
            </a:r>
            <a:r>
              <a:rPr lang="pl-PL" sz="9600" dirty="0" smtClean="0">
                <a:latin typeface="Calibri" panose="020F0502020204030204" pitchFamily="34" charset="0"/>
                <a:cs typeface="Arial" panose="020B0604020202020204" pitchFamily="34" charset="0"/>
              </a:rPr>
              <a:t>                                 W </a:t>
            </a:r>
            <a:r>
              <a:rPr lang="pl-PL" sz="9600" dirty="0">
                <a:latin typeface="Calibri" panose="020F0502020204030204" pitchFamily="34" charset="0"/>
                <a:cs typeface="Arial" panose="020B0604020202020204" pitchFamily="34" charset="0"/>
              </a:rPr>
              <a:t>reakcji na demonstracje władze syryjskie nakazały siłom bezpieczeństwa krwawo tłumić powstanie,  w wyniku czego ginęły setki cywilów w całym kraju. </a:t>
            </a:r>
            <a:endParaRPr lang="pl-PL" sz="9600" dirty="0" smtClean="0">
              <a:latin typeface="Calibri" panose="020F0502020204030204" pitchFamily="34" charset="0"/>
              <a:cs typeface="Arial" panose="020B0604020202020204" pitchFamily="34" charset="0"/>
            </a:endParaRPr>
          </a:p>
          <a:p>
            <a:pPr algn="just">
              <a:lnSpc>
                <a:spcPct val="120000"/>
              </a:lnSpc>
              <a:buNone/>
            </a:pPr>
            <a:r>
              <a:rPr lang="pl-PL" sz="7400" dirty="0" smtClean="0">
                <a:latin typeface="Calibri" panose="020F0502020204030204" pitchFamily="34" charset="0"/>
                <a:cs typeface="Arial" panose="020B0604020202020204" pitchFamily="34" charset="0"/>
              </a:rPr>
              <a:t>	</a:t>
            </a:r>
            <a:r>
              <a:rPr lang="pl-PL" sz="7400" dirty="0" smtClean="0">
                <a:latin typeface="Arial" panose="020B0604020202020204" pitchFamily="34" charset="0"/>
                <a:cs typeface="Arial" panose="020B0604020202020204" pitchFamily="34" charset="0"/>
              </a:rPr>
              <a:t>		</a:t>
            </a:r>
            <a:endParaRPr lang="pl-PL" sz="7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326008"/>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114549"/>
      </p:ext>
    </p:extLst>
  </p:cSld>
  <p:clrMapOvr>
    <a:masterClrMapping/>
  </p:clrMapOvr>
  <p:transition spd="slow" advClick="0" advTm="700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836712"/>
            <a:ext cx="6965245" cy="1202485"/>
          </a:xfrm>
        </p:spPr>
        <p:txBody>
          <a:bodyPr/>
          <a:lstStyle/>
          <a:p>
            <a:r>
              <a:rPr lang="pl-PL" b="1" dirty="0" smtClean="0"/>
              <a:t>Konflikt w Syrii</a:t>
            </a:r>
            <a:endParaRPr lang="pl-PL" b="1" dirty="0"/>
          </a:p>
        </p:txBody>
      </p:sp>
      <p:sp>
        <p:nvSpPr>
          <p:cNvPr id="3" name="Symbol zastępczy zawartości 2"/>
          <p:cNvSpPr>
            <a:spLocks noGrp="1"/>
          </p:cNvSpPr>
          <p:nvPr>
            <p:ph idx="1"/>
          </p:nvPr>
        </p:nvSpPr>
        <p:spPr/>
        <p:txBody>
          <a:bodyPr>
            <a:noAutofit/>
          </a:bodyPr>
          <a:lstStyle/>
          <a:p>
            <a:pPr marL="0" indent="0" algn="just">
              <a:buNone/>
            </a:pPr>
            <a:r>
              <a:rPr lang="pl-PL" dirty="0">
                <a:latin typeface="Calibri" panose="020F0502020204030204" pitchFamily="34" charset="0"/>
              </a:rPr>
              <a:t>W miastach ruchowi oporu odcięto dostęp do wody oraz elektryczności. Ponadto siły bezpieczeństwa konfiskowały dobra cywilne oraz żywność</a:t>
            </a:r>
            <a:r>
              <a:rPr lang="pl-PL" dirty="0" smtClean="0">
                <a:latin typeface="Calibri" panose="020F0502020204030204" pitchFamily="34" charset="0"/>
              </a:rPr>
              <a:t>.</a:t>
            </a:r>
          </a:p>
          <a:p>
            <a:pPr marL="0" indent="0" algn="just">
              <a:buNone/>
            </a:pPr>
            <a:r>
              <a:rPr lang="pl-PL" dirty="0">
                <a:latin typeface="Calibri" panose="020F0502020204030204" pitchFamily="34" charset="0"/>
                <a:cs typeface="Arial" panose="020B0604020202020204" pitchFamily="34" charset="0"/>
              </a:rPr>
              <a:t>3 lutego 2012 rozpoczął się największy szturm na miasto Hims. Armia atakowała rakietami, pociskami moździerzowymi oraz czołgowymi dzielnice mieszkalne, </a:t>
            </a:r>
            <a:r>
              <a:rPr lang="pl-PL" dirty="0" smtClean="0">
                <a:latin typeface="Calibri" panose="020F0502020204030204" pitchFamily="34" charset="0"/>
                <a:cs typeface="Arial" panose="020B0604020202020204" pitchFamily="34" charset="0"/>
              </a:rPr>
              <a:t>w </a:t>
            </a:r>
            <a:r>
              <a:rPr lang="pl-PL" dirty="0">
                <a:latin typeface="Calibri" panose="020F0502020204030204" pitchFamily="34" charset="0"/>
                <a:cs typeface="Arial" panose="020B0604020202020204" pitchFamily="34" charset="0"/>
              </a:rPr>
              <a:t>wyniku czego śmierć poniosło kilkaset cywilów.</a:t>
            </a:r>
            <a:endParaRPr lang="pl-PL" dirty="0">
              <a:latin typeface="Calibri" panose="020F0502020204030204" pitchFamily="34" charset="0"/>
            </a:endParaRPr>
          </a:p>
          <a:p>
            <a:pPr marL="0" indent="0">
              <a:buNone/>
            </a:pPr>
            <a:endParaRPr lang="pl-PL" dirty="0"/>
          </a:p>
        </p:txBody>
      </p:sp>
    </p:spTree>
    <p:extLst>
      <p:ext uri="{BB962C8B-B14F-4D97-AF65-F5344CB8AC3E}">
        <p14:creationId xmlns:p14="http://schemas.microsoft.com/office/powerpoint/2010/main" val="1368125591"/>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Konflikt w Syrii</a:t>
            </a:r>
            <a:endParaRPr lang="pl-PL" b="1" dirty="0"/>
          </a:p>
        </p:txBody>
      </p:sp>
      <p:sp>
        <p:nvSpPr>
          <p:cNvPr id="3" name="Symbol zastępczy zawartości 2"/>
          <p:cNvSpPr>
            <a:spLocks noGrp="1"/>
          </p:cNvSpPr>
          <p:nvPr>
            <p:ph idx="1"/>
          </p:nvPr>
        </p:nvSpPr>
        <p:spPr/>
        <p:txBody>
          <a:bodyPr>
            <a:normAutofit/>
          </a:bodyPr>
          <a:lstStyle/>
          <a:p>
            <a:pPr marL="0" indent="0" algn="just">
              <a:lnSpc>
                <a:spcPct val="150000"/>
              </a:lnSpc>
              <a:buNone/>
            </a:pPr>
            <a:r>
              <a:rPr lang="pl-PL" sz="2400" dirty="0" smtClean="0">
                <a:latin typeface="Calibri" panose="020F0502020204030204" pitchFamily="34" charset="0"/>
                <a:cs typeface="Arial" panose="020B0604020202020204" pitchFamily="34" charset="0"/>
              </a:rPr>
              <a:t>Wydarzenia </a:t>
            </a:r>
            <a:r>
              <a:rPr lang="pl-PL" sz="2400" dirty="0">
                <a:latin typeface="Calibri" panose="020F0502020204030204" pitchFamily="34" charset="0"/>
                <a:cs typeface="Arial" panose="020B0604020202020204" pitchFamily="34" charset="0"/>
              </a:rPr>
              <a:t>te wzbudziły oburzenie opinii międzynarodowej, jednak z powodu ponownego weta Rosji i Chin na forum Rady Bezpieczeństwa ONZ nie została przyjęta rezolucja potępiająca reżim </a:t>
            </a:r>
            <a:r>
              <a:rPr lang="pl-PL" sz="2400" dirty="0" err="1">
                <a:latin typeface="Calibri" panose="020F0502020204030204" pitchFamily="34" charset="0"/>
                <a:cs typeface="Arial" panose="020B0604020202020204" pitchFamily="34" charset="0"/>
              </a:rPr>
              <a:t>Asada</a:t>
            </a:r>
            <a:r>
              <a:rPr lang="pl-PL" sz="2400" dirty="0">
                <a:latin typeface="Calibri" panose="020F0502020204030204" pitchFamily="34" charset="0"/>
                <a:cs typeface="Arial" panose="020B0604020202020204" pitchFamily="34" charset="0"/>
              </a:rPr>
              <a:t>.</a:t>
            </a:r>
          </a:p>
          <a:p>
            <a:pPr>
              <a:lnSpc>
                <a:spcPct val="150000"/>
              </a:lnSpc>
            </a:pPr>
            <a:endParaRPr lang="pl-PL" sz="2400" dirty="0">
              <a:latin typeface="Calibri" panose="020F0502020204030204" pitchFamily="34" charset="0"/>
            </a:endParaRPr>
          </a:p>
        </p:txBody>
      </p:sp>
    </p:spTree>
    <p:extLst>
      <p:ext uri="{BB962C8B-B14F-4D97-AF65-F5344CB8AC3E}">
        <p14:creationId xmlns:p14="http://schemas.microsoft.com/office/powerpoint/2010/main" val="2579531830"/>
      </p:ext>
    </p:extLst>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chniczny">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ol">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Pinezka">
  <a:themeElements>
    <a:clrScheme name="Pinezk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inezk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nezk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597</TotalTime>
  <Words>1854</Words>
  <Application>Microsoft Office PowerPoint</Application>
  <PresentationFormat>Pokaz na ekranie (4:3)</PresentationFormat>
  <Paragraphs>195</Paragraphs>
  <Slides>70</Slides>
  <Notes>1</Notes>
  <HiddenSlides>0</HiddenSlides>
  <MMClips>0</MMClips>
  <ScaleCrop>false</ScaleCrop>
  <HeadingPairs>
    <vt:vector size="6" baseType="variant">
      <vt:variant>
        <vt:lpstr>Używane czcionki</vt:lpstr>
      </vt:variant>
      <vt:variant>
        <vt:i4>11</vt:i4>
      </vt:variant>
      <vt:variant>
        <vt:lpstr>Motyw</vt:lpstr>
      </vt:variant>
      <vt:variant>
        <vt:i4>2</vt:i4>
      </vt:variant>
      <vt:variant>
        <vt:lpstr>Tytuły slajdów</vt:lpstr>
      </vt:variant>
      <vt:variant>
        <vt:i4>70</vt:i4>
      </vt:variant>
    </vt:vector>
  </HeadingPairs>
  <TitlesOfParts>
    <vt:vector size="83" baseType="lpstr">
      <vt:lpstr>Arial</vt:lpstr>
      <vt:lpstr>Arial Black</vt:lpstr>
      <vt:lpstr>Brush Script MT</vt:lpstr>
      <vt:lpstr>Calibri</vt:lpstr>
      <vt:lpstr>Constantia</vt:lpstr>
      <vt:lpstr>Franklin Gothic Book</vt:lpstr>
      <vt:lpstr>Impact</vt:lpstr>
      <vt:lpstr>Lucida Sans Unicode</vt:lpstr>
      <vt:lpstr>Rage Italic</vt:lpstr>
      <vt:lpstr>Wingdings</vt:lpstr>
      <vt:lpstr>Wingdings 2</vt:lpstr>
      <vt:lpstr>1_Techniczny</vt:lpstr>
      <vt:lpstr>Pinezka</vt:lpstr>
      <vt:lpstr>Konflikty                         we współczesnym świecie</vt:lpstr>
      <vt:lpstr>KONFLIKT MIĘDZYNARODOWY</vt:lpstr>
      <vt:lpstr>PRZYCZYNY KONFLIKTÓW</vt:lpstr>
      <vt:lpstr>PRZYCZYNY KONFLIKTÓW</vt:lpstr>
      <vt:lpstr>PRZYCZYNY KONFLIKTÓW</vt:lpstr>
      <vt:lpstr>Konflikt w Syrii</vt:lpstr>
      <vt:lpstr>Konflikt w Syrii</vt:lpstr>
      <vt:lpstr>Konflikt w Syrii</vt:lpstr>
      <vt:lpstr>Konflikt w Syrii</vt:lpstr>
      <vt:lpstr>Przyczyny konfliktu </vt:lpstr>
      <vt:lpstr>Konflikt w Syrii</vt:lpstr>
      <vt:lpstr>Prezentacja programu PowerPoint</vt:lpstr>
      <vt:lpstr>Prezentacja programu PowerPoint</vt:lpstr>
      <vt:lpstr>Państwo Islamskie!! </vt:lpstr>
      <vt:lpstr>Co chce osiągnąć państwo islamskie?</vt:lpstr>
      <vt:lpstr>Zamachy państwa islamskiego  </vt:lpstr>
      <vt:lpstr>Zamachy państwa islamskiego </vt:lpstr>
      <vt:lpstr>MAPA ZAMACHÓW TERRORYSTYCZNYCH PO 11 IX 2001 R.</vt:lpstr>
      <vt:lpstr>ZAMACHY W EUROPIE</vt:lpstr>
      <vt:lpstr>Prezentacja programu PowerPoint</vt:lpstr>
      <vt:lpstr>Finansowanie ISIS</vt:lpstr>
      <vt:lpstr>Problem Kurdyjski</vt:lpstr>
      <vt:lpstr>Kurdowie</vt:lpstr>
      <vt:lpstr> </vt:lpstr>
      <vt:lpstr>Prezentacja programu PowerPoint</vt:lpstr>
      <vt:lpstr>Prezentacja programu PowerPoint</vt:lpstr>
      <vt:lpstr>Problem kurdyjski</vt:lpstr>
      <vt:lpstr>Prezentacja programu PowerPoint</vt:lpstr>
      <vt:lpstr>Irlandia Północna</vt:lpstr>
      <vt:lpstr>Irlandia Północna</vt:lpstr>
      <vt:lpstr>Irlandia Północna</vt:lpstr>
      <vt:lpstr>Irlandia Północna</vt:lpstr>
      <vt:lpstr>Irlandia Północna</vt:lpstr>
      <vt:lpstr>Prezentacja programu PowerPoint</vt:lpstr>
      <vt:lpstr>Konflikt w Iraku</vt:lpstr>
      <vt:lpstr>Konflikt w Iraku</vt:lpstr>
      <vt:lpstr>Konflikt w Iraku</vt:lpstr>
      <vt:lpstr>Konflikt w Iraku</vt:lpstr>
      <vt:lpstr>Konflikt w Iraku</vt:lpstr>
      <vt:lpstr>Kierunki ataków Koalicji i zasięg Państwa Kurdyjskiego</vt:lpstr>
      <vt:lpstr>Pojmanie Saddama Husajna</vt:lpstr>
      <vt:lpstr>SKUTKI WOJNY</vt:lpstr>
      <vt:lpstr>Konflikt Izraelsko-Palestyński</vt:lpstr>
      <vt:lpstr>Konflikt Izraelsko-Palestyński</vt:lpstr>
      <vt:lpstr>Konflikt Izraelsko-Palestyński</vt:lpstr>
      <vt:lpstr>Prezentacja programu PowerPoint</vt:lpstr>
      <vt:lpstr>Konflikt Izraelsko-Palestyński</vt:lpstr>
      <vt:lpstr>Konflikt Izraelsko-Palestyński</vt:lpstr>
      <vt:lpstr>Konflikt Izraelsko-Palestyński</vt:lpstr>
      <vt:lpstr>Terytoria kontrolowane przez Palestyńczyków                w 2017 r.</vt:lpstr>
      <vt:lpstr>Konflikt Izraelsko-Palestyński</vt:lpstr>
      <vt:lpstr>Konflikt Izraelsko-Palestyński</vt:lpstr>
      <vt:lpstr>Prezentacja programu PowerPoint</vt:lpstr>
      <vt:lpstr>Konflikt trwa do dziś</vt:lpstr>
      <vt:lpstr>SKUTKI</vt:lpstr>
      <vt:lpstr>Arabska Wiosna</vt:lpstr>
      <vt:lpstr>Arabska Wiosna</vt:lpstr>
      <vt:lpstr>Prezentacja programu PowerPoint</vt:lpstr>
      <vt:lpstr>Prezentacja programu PowerPoint</vt:lpstr>
      <vt:lpstr>Skutki</vt:lpstr>
      <vt:lpstr>KONFLIKT  UKRAIŃSKO-ROSYJSKI</vt:lpstr>
      <vt:lpstr>Prezentacja programu PowerPoint</vt:lpstr>
      <vt:lpstr>Prezentacja programu PowerPoint</vt:lpstr>
      <vt:lpstr>Prezentacja programu PowerPoint</vt:lpstr>
      <vt:lpstr>   PRZYCZYNY     SKUTKI            </vt:lpstr>
      <vt:lpstr>Konflikt afgański</vt:lpstr>
      <vt:lpstr>Talibowie</vt:lpstr>
      <vt:lpstr>Wojska amerykańskie</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Konflikt Ukraiński  „Wojna w Donbasie”</dc:title>
  <dc:creator>user</dc:creator>
  <cp:lastModifiedBy>ZS STRZYŻEW</cp:lastModifiedBy>
  <cp:revision>81</cp:revision>
  <dcterms:created xsi:type="dcterms:W3CDTF">2018-04-17T15:30:42Z</dcterms:created>
  <dcterms:modified xsi:type="dcterms:W3CDTF">2018-06-12T11:01:18Z</dcterms:modified>
</cp:coreProperties>
</file>