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4" r:id="rId3"/>
    <p:sldId id="257" r:id="rId4"/>
    <p:sldId id="258" r:id="rId5"/>
    <p:sldId id="259" r:id="rId6"/>
    <p:sldId id="266" r:id="rId7"/>
    <p:sldId id="260" r:id="rId8"/>
    <p:sldId id="261" r:id="rId9"/>
    <p:sldId id="265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24" autoAdjust="0"/>
  </p:normalViewPr>
  <p:slideViewPr>
    <p:cSldViewPr>
      <p:cViewPr>
        <p:scale>
          <a:sx n="69" d="100"/>
          <a:sy n="69" d="100"/>
        </p:scale>
        <p:origin x="-13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A5B5-9D44-47D0-823C-273BDB355445}" type="datetimeFigureOut">
              <a:rPr lang="pl-PL" smtClean="0"/>
              <a:pPr/>
              <a:t>2016-06-16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CE-7B5C-40F4-9179-68515EC693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A5B5-9D44-47D0-823C-273BDB355445}" type="datetimeFigureOut">
              <a:rPr lang="pl-PL" smtClean="0"/>
              <a:pPr/>
              <a:t>2016-06-16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CE-7B5C-40F4-9179-68515EC693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A5B5-9D44-47D0-823C-273BDB355445}" type="datetimeFigureOut">
              <a:rPr lang="pl-PL" smtClean="0"/>
              <a:pPr/>
              <a:t>2016-06-16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CE-7B5C-40F4-9179-68515EC693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A5B5-9D44-47D0-823C-273BDB355445}" type="datetimeFigureOut">
              <a:rPr lang="pl-PL" smtClean="0"/>
              <a:pPr/>
              <a:t>2016-06-16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CE-7B5C-40F4-9179-68515EC693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A5B5-9D44-47D0-823C-273BDB355445}" type="datetimeFigureOut">
              <a:rPr lang="pl-PL" smtClean="0"/>
              <a:pPr/>
              <a:t>2016-06-16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CE-7B5C-40F4-9179-68515EC693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A5B5-9D44-47D0-823C-273BDB355445}" type="datetimeFigureOut">
              <a:rPr lang="pl-PL" smtClean="0"/>
              <a:pPr/>
              <a:t>2016-06-16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CE-7B5C-40F4-9179-68515EC693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A5B5-9D44-47D0-823C-273BDB355445}" type="datetimeFigureOut">
              <a:rPr lang="pl-PL" smtClean="0"/>
              <a:pPr/>
              <a:t>2016-06-16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CE-7B5C-40F4-9179-68515EC693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A5B5-9D44-47D0-823C-273BDB355445}" type="datetimeFigureOut">
              <a:rPr lang="pl-PL" smtClean="0"/>
              <a:pPr/>
              <a:t>2016-06-16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CE-7B5C-40F4-9179-68515EC693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A5B5-9D44-47D0-823C-273BDB355445}" type="datetimeFigureOut">
              <a:rPr lang="pl-PL" smtClean="0"/>
              <a:pPr/>
              <a:t>2016-06-16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CE-7B5C-40F4-9179-68515EC693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A5B5-9D44-47D0-823C-273BDB355445}" type="datetimeFigureOut">
              <a:rPr lang="pl-PL" smtClean="0"/>
              <a:pPr/>
              <a:t>2016-06-16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CE-7B5C-40F4-9179-68515EC693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A5B5-9D44-47D0-823C-273BDB355445}" type="datetimeFigureOut">
              <a:rPr lang="pl-PL" smtClean="0"/>
              <a:pPr/>
              <a:t>2016-06-16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B32CE-7B5C-40F4-9179-68515EC6933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4A5B5-9D44-47D0-823C-273BDB355445}" type="datetimeFigureOut">
              <a:rPr lang="pl-PL" smtClean="0"/>
              <a:pPr/>
              <a:t>2016-06-16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B32CE-7B5C-40F4-9179-68515EC6933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2643206"/>
          </a:xfrm>
        </p:spPr>
        <p:txBody>
          <a:bodyPr>
            <a:noAutofit/>
          </a:bodyPr>
          <a:lstStyle/>
          <a:p>
            <a:r>
              <a:rPr lang="pl-PL" sz="6600" dirty="0" smtClean="0">
                <a:latin typeface="Book Antiqua" pitchFamily="18" charset="0"/>
              </a:rPr>
              <a:t>Promieniowanie jonizujące </a:t>
            </a:r>
            <a:endParaRPr lang="pl-PL" sz="6600" dirty="0">
              <a:latin typeface="Book Antiqua" pitchFamily="18" charset="0"/>
            </a:endParaRPr>
          </a:p>
        </p:txBody>
      </p:sp>
      <p:pic>
        <p:nvPicPr>
          <p:cNvPr id="4" name="Symbol zastępczy zawartości 3" descr="blog_mk_5171122_8040816_sz_bez_tytulu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4000101"/>
            <a:ext cx="5811061" cy="28578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b="1" dirty="0" smtClean="0"/>
              <a:t>Co to jest promieniotwórczość?</a:t>
            </a:r>
            <a:endParaRPr lang="pl-PL" sz="5400" b="1" dirty="0"/>
          </a:p>
        </p:txBody>
      </p:sp>
      <p:pic>
        <p:nvPicPr>
          <p:cNvPr id="4" name="Symbol zastępczy zawartości 3" descr="slide_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5" y="1500174"/>
            <a:ext cx="7500989" cy="51129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 to jest promieniowanie? jonizujące ?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6" name="Symbol zastępczy zawartości 5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9" y="973666"/>
            <a:ext cx="7715304" cy="57790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66526"/>
          </a:xfrm>
        </p:spPr>
        <p:txBody>
          <a:bodyPr/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Jaki wpływ na człowieka ma promieniowanie jonizujące ? 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2200" b="1" dirty="0" smtClean="0">
                <a:latin typeface="Times New Roman" pitchFamily="18" charset="0"/>
                <a:cs typeface="Times New Roman" pitchFamily="18" charset="0"/>
              </a:rPr>
              <a:t>     Promieniowanie jonizujące </a:t>
            </a:r>
            <a:r>
              <a:rPr lang="pl-PL" sz="2200" b="1" dirty="0" err="1" smtClean="0">
                <a:latin typeface="Times New Roman" pitchFamily="18" charset="0"/>
                <a:cs typeface="Times New Roman" pitchFamily="18" charset="0"/>
              </a:rPr>
              <a:t>oddziaływuje</a:t>
            </a:r>
            <a:r>
              <a:rPr lang="pl-PL" sz="2200" b="1" dirty="0" smtClean="0">
                <a:latin typeface="Times New Roman" pitchFamily="18" charset="0"/>
                <a:cs typeface="Times New Roman" pitchFamily="18" charset="0"/>
              </a:rPr>
              <a:t> na wszystkie organizmy żywe a więc także na człowieka, lecz jego skutki działania i następstwa zależą głównie od:</a:t>
            </a:r>
            <a:br>
              <a:rPr lang="pl-PL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1. Rodzaju promieniowania jonizującego. </a:t>
            </a:r>
            <a:br>
              <a:rPr lang="pl-PL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2. Natężenia tego promieniowania. </a:t>
            </a:r>
            <a:br>
              <a:rPr lang="pl-PL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3. Czasu ekspozycji organizmu żywego. </a:t>
            </a:r>
            <a:br>
              <a:rPr lang="pl-PL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Szkodliwy wpływ promieniowania jonizującego na organizm żywy i człowiek polega na wzbudzaniu i jonizacji atomów, które z kolei mogą prowadzić do zmian czynnościowych i morfologicznych. Jednak nie wszystkie zmiany w budowie i funkcjonowaniu materiału genetycznego organizmu ujawniają się natychmiastowo. Zwykle aby zaobserwować zmiany trzeba określonego odcinka czasu, są to tak zwane zmiany późne.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29666" cy="1785926"/>
          </a:xfrm>
        </p:spPr>
        <p:txBody>
          <a:bodyPr>
            <a:noAutofit/>
          </a:bodyPr>
          <a:lstStyle/>
          <a:p>
            <a:r>
              <a:rPr lang="pl-PL" sz="3600" b="1" dirty="0" smtClean="0">
                <a:latin typeface="Times New Roman" pitchFamily="18" charset="0"/>
                <a:cs typeface="Times New Roman" pitchFamily="18" charset="0"/>
              </a:rPr>
              <a:t>Biologiczne skutki promieniowania jonizującego u ludzi można podzielić na dwie grupy:</a:t>
            </a:r>
            <a:br>
              <a:rPr lang="pl-PL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9751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400" b="1" dirty="0" smtClean="0">
                <a:latin typeface="Times New Roman" pitchFamily="18" charset="0"/>
                <a:cs typeface="Times New Roman" pitchFamily="18" charset="0"/>
              </a:rPr>
              <a:t>somatyczne - 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występujące bezpośrednio po napromieniowaniu całego ciała. Późniejsze skutki takiego napromieniowania to białaczka, nowotwory złośliwe kości, skóry, zaćma, zaburzenia przewodu pokarmowego, bezpłodność.</a:t>
            </a:r>
          </a:p>
          <a:p>
            <a:pPr>
              <a:buNone/>
            </a:pP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400" b="1" dirty="0" smtClean="0">
                <a:latin typeface="Times New Roman" pitchFamily="18" charset="0"/>
                <a:cs typeface="Times New Roman" pitchFamily="18" charset="0"/>
              </a:rPr>
              <a:t>genetyczne -</a:t>
            </a:r>
            <a:r>
              <a:rPr lang="pl-PL" sz="3400" dirty="0" smtClean="0">
                <a:latin typeface="Times New Roman" pitchFamily="18" charset="0"/>
                <a:cs typeface="Times New Roman" pitchFamily="18" charset="0"/>
              </a:rPr>
              <a:t> związane z mutacjami w obrębie materiału genetycznego. Małe dawki promieniowania pochłonięte jednorazowo, dają obraz morfologiczny w postaci zmutowanych organizmów dopiero w kolejnych pokoleniach.  Z kolei duże dawki są najczęściej dawkami letalnymi.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200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500174"/>
            <a:ext cx="8401080" cy="5357826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4" name="Symbol zastępczy zawartości 3" descr="slide_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Wpływ promieniowania jonizującego na człowieka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43510"/>
          </a:xfrm>
        </p:spPr>
        <p:txBody>
          <a:bodyPr>
            <a:normAutofit fontScale="92500" lnSpcReduction="10000"/>
          </a:bodyPr>
          <a:lstStyle/>
          <a:p>
            <a:r>
              <a:rPr lang="pl-PL" sz="3300" dirty="0" smtClean="0">
                <a:latin typeface="Times New Roman" pitchFamily="18" charset="0"/>
                <a:cs typeface="Times New Roman" pitchFamily="18" charset="0"/>
              </a:rPr>
              <a:t>W wyniku wchłonięcia cząstek lub fotonów promieniowania dochodzi bezpośrednio do:</a:t>
            </a:r>
          </a:p>
          <a:p>
            <a:pPr>
              <a:buNone/>
            </a:pPr>
            <a:r>
              <a:rPr lang="pl-PL" sz="3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300" dirty="0" smtClean="0">
                <a:latin typeface="Times New Roman" pitchFamily="18" charset="0"/>
                <a:cs typeface="Times New Roman" pitchFamily="18" charset="0"/>
              </a:rPr>
              <a:t>• jonizacji atomów struktur komórkowych,</a:t>
            </a:r>
            <a:br>
              <a:rPr lang="pl-PL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300" dirty="0" smtClean="0">
                <a:latin typeface="Times New Roman" pitchFamily="18" charset="0"/>
                <a:cs typeface="Times New Roman" pitchFamily="18" charset="0"/>
              </a:rPr>
              <a:t>• zmian przepuszczalności błon komórkowych, </a:t>
            </a:r>
            <a:br>
              <a:rPr lang="pl-PL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300" dirty="0" smtClean="0">
                <a:latin typeface="Times New Roman" pitchFamily="18" charset="0"/>
                <a:cs typeface="Times New Roman" pitchFamily="18" charset="0"/>
              </a:rPr>
              <a:t>• powstania toksyn radiacyjnych,</a:t>
            </a:r>
            <a:br>
              <a:rPr lang="pl-PL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300" dirty="0" smtClean="0">
                <a:latin typeface="Times New Roman" pitchFamily="18" charset="0"/>
                <a:cs typeface="Times New Roman" pitchFamily="18" charset="0"/>
              </a:rPr>
              <a:t>• niszczenie cząsteczek kwasów nukleinowych, </a:t>
            </a:r>
            <a:br>
              <a:rPr lang="pl-PL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300" dirty="0" smtClean="0">
                <a:latin typeface="Times New Roman" pitchFamily="18" charset="0"/>
                <a:cs typeface="Times New Roman" pitchFamily="18" charset="0"/>
              </a:rPr>
              <a:t>• produkcja wolnych rodników,</a:t>
            </a:r>
            <a:br>
              <a:rPr lang="pl-PL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300" dirty="0" smtClean="0">
                <a:latin typeface="Times New Roman" pitchFamily="18" charset="0"/>
                <a:cs typeface="Times New Roman" pitchFamily="18" charset="0"/>
              </a:rPr>
              <a:t>• uszkodzenie i zburzenie łańcuchów DNA,</a:t>
            </a:r>
            <a:br>
              <a:rPr lang="pl-PL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300" dirty="0" smtClean="0">
                <a:latin typeface="Times New Roman" pitchFamily="18" charset="0"/>
                <a:cs typeface="Times New Roman" pitchFamily="18" charset="0"/>
              </a:rPr>
              <a:t>• zaburzenie gospodarki elektrolitami.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71546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Źródła promieniowania jonizującego </a:t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786454"/>
          </a:xfrm>
        </p:spPr>
        <p:txBody>
          <a:bodyPr>
            <a:normAutofit fontScale="85000" lnSpcReduction="20000"/>
          </a:bodyPr>
          <a:lstStyle/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Źródła promieniowania jonizującego możemy podzielić na: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naturalne –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występujące w warunkach naturalnych (w glebach, żywności, roślinach oraz promieniowanie kosmiczne),</a:t>
            </a:r>
            <a:br>
              <a:rPr lang="pl-PL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sztuczne –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izotopy promieniotwórcze nie występujące w przyrodzie w warunkach naturalnych, urządzenia jądrowe, aparaty rentgenowskie.</a:t>
            </a:r>
            <a:br>
              <a:rPr lang="pl-PL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Substancje promieniotwórcze mogą być stosowane jako: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źródła zamknięte –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umieszczone w specjalnym pojemniku (np. z ołowiu). Do źródeł zamkniętych nie ma bezpośredniego dostępu,</a:t>
            </a:r>
            <a:br>
              <a:rPr lang="pl-PL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źródła otwarte –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substancje promieniotwórcze, z którymi wykonuje się takie czynności, jak rozpuszczanie, rozcieńczanie, dozowanie itp. W tych przypadkach istnieje prawdopodobieństwo skażenia ciała oraz jego napromieniowania.</a:t>
            </a: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-951719" y="183991"/>
            <a:ext cx="26000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600" dirty="0" smtClean="0">
                <a:solidFill>
                  <a:prstClr val="black"/>
                </a:solidFill>
              </a:rPr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Skutki napromieniowania</a:t>
            </a:r>
            <a:endParaRPr lang="pl-PL" b="1" dirty="0"/>
          </a:p>
        </p:txBody>
      </p:sp>
      <p:pic>
        <p:nvPicPr>
          <p:cNvPr id="4" name="Symbol zastępczy zawartości 3" descr="65fd2a68f56c5d8ac9b36795af6c85cb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72066" y="4786322"/>
            <a:ext cx="3909856" cy="1893194"/>
          </a:xfrm>
        </p:spPr>
      </p:pic>
      <p:sp>
        <p:nvSpPr>
          <p:cNvPr id="5" name="Prostokąt 4"/>
          <p:cNvSpPr/>
          <p:nvPr/>
        </p:nvSpPr>
        <p:spPr>
          <a:xfrm>
            <a:off x="357158" y="1277642"/>
            <a:ext cx="6500842" cy="4635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Dawka [</a:t>
            </a:r>
            <a:r>
              <a:rPr lang="pl-PL" sz="3600" dirty="0" err="1" smtClean="0">
                <a:latin typeface="Times New Roman" pitchFamily="18" charset="0"/>
                <a:cs typeface="Times New Roman" pitchFamily="18" charset="0"/>
              </a:rPr>
              <a:t>Sv-siwert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] </a:t>
            </a:r>
          </a:p>
          <a:p>
            <a:pPr>
              <a:lnSpc>
                <a:spcPct val="120000"/>
              </a:lnSpc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200" b="1" dirty="0" smtClean="0">
                <a:latin typeface="Times New Roman" pitchFamily="18" charset="0"/>
                <a:cs typeface="Times New Roman" pitchFamily="18" charset="0"/>
              </a:rPr>
              <a:t>do 0,25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brak wykrywalności skutków klinicznych</a:t>
            </a:r>
            <a:br>
              <a:rPr lang="pl-PL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200" b="1" dirty="0" smtClean="0">
                <a:latin typeface="Times New Roman" pitchFamily="18" charset="0"/>
                <a:cs typeface="Times New Roman" pitchFamily="18" charset="0"/>
              </a:rPr>
              <a:t>0,25-0,50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zmiany obrazu krwi</a:t>
            </a:r>
            <a:br>
              <a:rPr lang="pl-PL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200" b="1" dirty="0" smtClean="0">
                <a:latin typeface="Times New Roman" pitchFamily="18" charset="0"/>
                <a:cs typeface="Times New Roman" pitchFamily="18" charset="0"/>
              </a:rPr>
              <a:t>0,50-1,00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mdłości, zmęczenie</a:t>
            </a:r>
            <a:br>
              <a:rPr lang="pl-PL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200" b="1" dirty="0" smtClean="0">
                <a:latin typeface="Times New Roman" pitchFamily="18" charset="0"/>
                <a:cs typeface="Times New Roman" pitchFamily="18" charset="0"/>
              </a:rPr>
              <a:t>1,00-2,00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mdłości, wymioty, wyczerpanie, zmniejszona żywotność, biegunka</a:t>
            </a:r>
            <a:br>
              <a:rPr lang="pl-PL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200" b="1" dirty="0" smtClean="0">
                <a:latin typeface="Times New Roman" pitchFamily="18" charset="0"/>
                <a:cs typeface="Times New Roman" pitchFamily="18" charset="0"/>
              </a:rPr>
              <a:t>2,00-4,00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mdłości, wymioty, niezdolność do pracy, pewna liczba zgonów</a:t>
            </a:r>
            <a:br>
              <a:rPr lang="pl-PL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200" b="1" dirty="0" smtClean="0">
                <a:latin typeface="Times New Roman" pitchFamily="18" charset="0"/>
                <a:cs typeface="Times New Roman" pitchFamily="18" charset="0"/>
              </a:rPr>
              <a:t>4,00-6,00 50% 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zgonów (wciągu 2 - 6 tyg.)</a:t>
            </a:r>
            <a:br>
              <a:rPr lang="pl-PL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200" b="1" dirty="0" smtClean="0">
                <a:latin typeface="Times New Roman" pitchFamily="18" charset="0"/>
                <a:cs typeface="Times New Roman" pitchFamily="18" charset="0"/>
              </a:rPr>
              <a:t>6,00</a:t>
            </a:r>
            <a:r>
              <a:rPr lang="pl-PL" sz="2200" dirty="0" smtClean="0">
                <a:latin typeface="Times New Roman" pitchFamily="18" charset="0"/>
                <a:cs typeface="Times New Roman" pitchFamily="18" charset="0"/>
              </a:rPr>
              <a:t> i więcej prawie 100% zgonów</a:t>
            </a:r>
            <a:endParaRPr lang="pl-PL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91</Words>
  <Application>Microsoft Office PowerPoint</Application>
  <PresentationFormat>Pokaz na ekranie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Promieniowanie jonizujące </vt:lpstr>
      <vt:lpstr>Co to jest promieniotwórczość?</vt:lpstr>
      <vt:lpstr>Co to jest promieniowanie? jonizujące ?</vt:lpstr>
      <vt:lpstr>Jaki wpływ na człowieka ma promieniowanie jonizujące ? </vt:lpstr>
      <vt:lpstr>Biologiczne skutki promieniowania jonizującego u ludzi można podzielić na dwie grupy: </vt:lpstr>
      <vt:lpstr>Slajd 6</vt:lpstr>
      <vt:lpstr>Wpływ promieniowania jonizującego na człowieka</vt:lpstr>
      <vt:lpstr>Źródła promieniowania jonizującego  </vt:lpstr>
      <vt:lpstr>Skutki napromieniowania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Promieniowanie jonizujące</dc:title>
  <dc:creator>Dom</dc:creator>
  <cp:lastModifiedBy>zs strzyzew</cp:lastModifiedBy>
  <cp:revision>17</cp:revision>
  <dcterms:created xsi:type="dcterms:W3CDTF">2016-05-07T12:30:19Z</dcterms:created>
  <dcterms:modified xsi:type="dcterms:W3CDTF">2016-06-16T09:06:04Z</dcterms:modified>
</cp:coreProperties>
</file>